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320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2F663-4035-4EE1-9F45-DB06605FB20E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683B4-A2CD-4301-89AD-1C5B70B137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463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757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226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062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796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292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95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924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04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694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9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33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85165-7A39-4884-9028-FEAF9DCD2AF2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545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36192" y="1122363"/>
            <a:ext cx="9119616" cy="2387600"/>
          </a:xfrm>
        </p:spPr>
        <p:txBody>
          <a:bodyPr/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상속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(inheritance)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769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상속과 접근 지정자 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094104"/>
            <a:ext cx="10515600" cy="5262245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자바의 접근 지정자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public, protected,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트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private</a:t>
            </a: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상속 관계에서 주의할 접근 지정자는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private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protected</a:t>
            </a:r>
          </a:p>
          <a:p>
            <a:pPr lvl="2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클래스의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private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멤버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private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멤버는 다른 모든 클래스에 접근 불허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클래스내의 멤버들에게만 접근 허용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디폴트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멤버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슈퍼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디폴트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멤버는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패키지내 모든 클래스에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접근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허용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69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상속과 접근 지정자 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812175"/>
            <a:ext cx="10515600" cy="4544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public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멤버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슈퍼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public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멤버는 다른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접근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허용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클래스의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protected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멤버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같은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패키지 내의 모든 클래스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접근 허용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다른 패키지에 있어도 서브 클래스는 슈퍼 클래스의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protected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멤버 접근 가능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21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4062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클래스의 멤버에 </a:t>
            </a:r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대한 서브 </a:t>
            </a:r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접근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55" y="1628801"/>
            <a:ext cx="7605713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048" y="0"/>
            <a:ext cx="11986952" cy="824149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2: </a:t>
            </a: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상속 관계에 있는 클래스 간 멤버 </a:t>
            </a:r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접근</a:t>
            </a: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3299" y="832306"/>
            <a:ext cx="1150764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아래와 같은 멤버 필드를 갖도록 선언하고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Student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상속받아 각 멤버 필드에 값을 저장하시오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예제에서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private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필드인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weight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클래스에서는 접근이 불가능하여 슈퍼 클래스인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getXXX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setXXX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통해서만 조작이 가능하다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private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weight;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age;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protected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height;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public String name;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57231" y="2717165"/>
            <a:ext cx="5214633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dirty="0"/>
              <a:t>class Student extends Person </a:t>
            </a:r>
            <a:r>
              <a:rPr lang="en-US" altLang="ko-KR" b="0" dirty="0"/>
              <a:t>{</a:t>
            </a:r>
          </a:p>
          <a:p>
            <a:r>
              <a:rPr lang="en-US" altLang="ko-KR" b="0" dirty="0"/>
              <a:t>	public void set() {</a:t>
            </a:r>
          </a:p>
          <a:p>
            <a:r>
              <a:rPr lang="en-US" altLang="ko-KR" b="0" dirty="0"/>
              <a:t>		age = 30; // </a:t>
            </a:r>
            <a:r>
              <a:rPr lang="ko-KR" altLang="en-US" b="0" dirty="0"/>
              <a:t>슈퍼 클래스의 디폴트 멤버 접근 가능</a:t>
            </a:r>
          </a:p>
          <a:p>
            <a:r>
              <a:rPr lang="en-US" altLang="ko-KR" b="0" dirty="0"/>
              <a:t>		name = "</a:t>
            </a:r>
            <a:r>
              <a:rPr lang="ko-KR" altLang="en-US" b="0" dirty="0"/>
              <a:t>홍길동</a:t>
            </a:r>
            <a:r>
              <a:rPr lang="en-US" altLang="ko-KR" b="0" dirty="0"/>
              <a:t>"; //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public </a:t>
            </a:r>
            <a:r>
              <a:rPr lang="ko-KR" altLang="en-US" b="0" dirty="0"/>
              <a:t>멤버 접근 가능</a:t>
            </a:r>
          </a:p>
          <a:p>
            <a:r>
              <a:rPr lang="en-US" altLang="ko-KR" b="0" dirty="0"/>
              <a:t>		height = 175; //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protected </a:t>
            </a:r>
            <a:r>
              <a:rPr lang="ko-KR" altLang="en-US" b="0" dirty="0"/>
              <a:t>멤버 접근 가능</a:t>
            </a:r>
          </a:p>
          <a:p>
            <a:r>
              <a:rPr lang="en-US" altLang="ko-KR" b="0" dirty="0"/>
              <a:t>		// </a:t>
            </a:r>
            <a:r>
              <a:rPr lang="en-US" altLang="ko-KR" dirty="0"/>
              <a:t>weight = 99; </a:t>
            </a:r>
            <a:r>
              <a:rPr lang="en-US" altLang="ko-KR" b="0" dirty="0"/>
              <a:t>// </a:t>
            </a:r>
            <a:r>
              <a:rPr lang="ko-KR" altLang="en-US" b="0" dirty="0"/>
              <a:t>오류</a:t>
            </a:r>
            <a:r>
              <a:rPr lang="en-US" altLang="ko-KR" b="0" dirty="0"/>
              <a:t>.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private </a:t>
            </a:r>
            <a:r>
              <a:rPr lang="ko-KR" altLang="en-US" b="0" dirty="0"/>
              <a:t>접근 불가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setWeight</a:t>
            </a:r>
            <a:r>
              <a:rPr lang="en-US" altLang="ko-KR" dirty="0"/>
              <a:t>(99);</a:t>
            </a:r>
            <a:r>
              <a:rPr lang="en-US" altLang="ko-KR" b="0" dirty="0"/>
              <a:t> // private </a:t>
            </a:r>
            <a:r>
              <a:rPr lang="ko-KR" altLang="en-US" b="0" dirty="0"/>
              <a:t>멤버 </a:t>
            </a:r>
            <a:r>
              <a:rPr lang="en-US" altLang="ko-KR" b="0" dirty="0"/>
              <a:t>weight</a:t>
            </a:r>
            <a:r>
              <a:rPr lang="ko-KR" altLang="en-US" b="0" dirty="0"/>
              <a:t>은 </a:t>
            </a:r>
            <a:r>
              <a:rPr lang="en-US" altLang="ko-KR" b="0" dirty="0" err="1"/>
              <a:t>setWeight</a:t>
            </a:r>
            <a:r>
              <a:rPr lang="en-US" altLang="ko-KR" b="0" dirty="0"/>
              <a:t>()</a:t>
            </a:r>
            <a:r>
              <a:rPr lang="ko-KR" altLang="en-US" b="0" dirty="0"/>
              <a:t>으로 간접 접근</a:t>
            </a:r>
          </a:p>
          <a:p>
            <a:r>
              <a:rPr lang="en-US" altLang="ko-KR" b="0" dirty="0"/>
              <a:t>	}</a:t>
            </a:r>
          </a:p>
          <a:p>
            <a:r>
              <a:rPr lang="en-US" altLang="ko-KR" b="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86887" y="2709008"/>
            <a:ext cx="3491880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Person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private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weight;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age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height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public String </a:t>
            </a:r>
            <a:r>
              <a:rPr lang="en-US" altLang="ko-KR" sz="1200" b="1" dirty="0"/>
              <a:t>name</a:t>
            </a:r>
            <a:r>
              <a:rPr lang="en-US" altLang="ko-KR" sz="1200" dirty="0"/>
              <a:t>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 err="1"/>
              <a:t>setWeight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weight)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this.weight</a:t>
            </a:r>
            <a:r>
              <a:rPr lang="en-US" altLang="ko-KR" sz="1200" dirty="0"/>
              <a:t> = weight;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getWeight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return weight;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257230" y="4508800"/>
            <a:ext cx="5214633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InheritanceEx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Student s = new Student();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s.set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6741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234" y="1071954"/>
            <a:ext cx="6554257" cy="295232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75225" y="91012"/>
            <a:ext cx="8524095" cy="723207"/>
          </a:xfrm>
        </p:spPr>
        <p:txBody>
          <a:bodyPr>
            <a:normAutofit fontScale="90000"/>
          </a:bodyPr>
          <a:lstStyle/>
          <a:p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서브 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</a:t>
            </a:r>
            <a:r>
              <a:rPr lang="ko-KR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호출 및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152185" y="4177513"/>
            <a:ext cx="8438230" cy="1684784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의해 서브 클래스의 객체가 생성될 때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슈퍼클래스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서브 클래스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모두 실행됨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순서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클래스의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생성자가 먼저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호출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서브 클래스의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실행 전 슈퍼 클래스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호출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실행 순서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클래스의 생성자가 먼저 실행된 후 서브 클래스의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실행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73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9833" y="0"/>
            <a:ext cx="11452167" cy="739833"/>
          </a:xfrm>
        </p:spPr>
        <p:txBody>
          <a:bodyPr>
            <a:normAutofit/>
          </a:bodyPr>
          <a:lstStyle/>
          <a:p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슈퍼클래스와 서브 클래스의 생성자간의 호출 및 실행 관계</a:t>
            </a:r>
            <a:endParaRPr lang="ko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080" y="1046909"/>
            <a:ext cx="6274118" cy="47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0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3935"/>
            <a:ext cx="10515600" cy="895404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클래스에서 슈퍼 클래스의 </a:t>
            </a:r>
            <a:r>
              <a:rPr lang="ko-KR" altLang="en-US" sz="4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선택</a:t>
            </a:r>
            <a:endParaRPr lang="ko-KR" altLang="en-US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048781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상속 관계에서의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클래스와 서브 클래스 각각 각각 여러 </a:t>
            </a:r>
            <a:r>
              <a:rPr lang="ko-KR" altLang="en-US" sz="2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작성 가능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작성 원칙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2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 </a:t>
            </a:r>
            <a:r>
              <a:rPr lang="ko-KR" altLang="en-US" sz="2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생성자에서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슈퍼 클래스 </a:t>
            </a:r>
            <a:r>
              <a:rPr lang="ko-KR" altLang="en-US" sz="2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하나 선택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클래스에서 슈퍼 클래스의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생성자를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선택하지 않는 경우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컴파일러가 자동으로 슈퍼 클래스의 기본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  <a:endParaRPr lang="en-US" altLang="ko-KR" sz="1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클래스에서 슈퍼 클래스의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생성자를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선택하는 방법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super()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이용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75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230391"/>
            <a:ext cx="7349490" cy="473202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147156" y="228600"/>
            <a:ext cx="9142892" cy="68012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클래스의 기본 생성자가 자동 선택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81975" y="1030391"/>
            <a:ext cx="24482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클래스의 생성자가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클래스의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생성자를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선택하지 않은 경우</a:t>
            </a:r>
          </a:p>
        </p:txBody>
      </p:sp>
    </p:spTree>
    <p:extLst>
      <p:ext uri="{BB962C8B-B14F-4D97-AF65-F5344CB8AC3E}">
        <p14:creationId xmlns:p14="http://schemas.microsoft.com/office/powerpoint/2010/main" val="63938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412777"/>
            <a:ext cx="6172912" cy="47564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클래스에 기본 생성자가 없어 오류 난 경우</a:t>
            </a: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104112" y="3142710"/>
            <a:ext cx="3401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컴파일러에 의해 “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Implicit super constructor A()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is undefined.  Must explicitly invoke another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constructor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오류 발생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2034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612" y="1054390"/>
            <a:ext cx="6714328" cy="521527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703512" y="224443"/>
            <a:ext cx="8153400" cy="68012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클래스에 매개변수를 가진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03512" y="1054390"/>
            <a:ext cx="24482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클래스의 생성자가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클래스의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생성자를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선택하지 않은 경우</a:t>
            </a:r>
          </a:p>
        </p:txBody>
      </p:sp>
    </p:spTree>
    <p:extLst>
      <p:ext uri="{BB962C8B-B14F-4D97-AF65-F5344CB8AC3E}">
        <p14:creationId xmlns:p14="http://schemas.microsoft.com/office/powerpoint/2010/main" val="256193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005840"/>
            <a:ext cx="10515600" cy="4737463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객체 지향의 상속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부모클래스에 만들어진 필드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자식클래스가 물려받음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부모의 생물학적 특성을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물려받는 유전과 유사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상속을 통해 간결한 자식 클래스 작성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동일한 특성을 재정의할 필요가 없어 자식 클래스가 간결해짐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19" y="1938610"/>
            <a:ext cx="7043738" cy="253841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0011" y="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상속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(inheritance)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51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1519" y="99118"/>
            <a:ext cx="10873047" cy="1325563"/>
          </a:xfrm>
        </p:spPr>
        <p:txBody>
          <a:bodyPr>
            <a:normAutofit/>
          </a:bodyPr>
          <a:lstStyle/>
          <a:p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super()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명시적으로 슈퍼 클래스 </a:t>
            </a:r>
            <a:r>
              <a:rPr lang="ko-KR" altLang="en-US" sz="3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선택</a:t>
            </a:r>
            <a:endParaRPr lang="ko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super()</a:t>
            </a: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클래스에서 명시적으로 슈퍼 클래스의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선택 호출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super(parameter);</a:t>
            </a: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인자를 이용하여 슈퍼 클래스의 적당한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호출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반드시 서브 클래스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코드의 제일 첫 라인에 와야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29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31273"/>
          </a:xfrm>
        </p:spPr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super()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사례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40" y="927100"/>
            <a:ext cx="789432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1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317"/>
            <a:ext cx="10515600" cy="880611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 : </a:t>
            </a: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super()</a:t>
            </a: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 </a:t>
            </a:r>
            <a:r>
              <a:rPr lang="en-US" altLang="ko-KR" sz="3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ColorPoint</a:t>
            </a: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97527" y="985251"/>
            <a:ext cx="88238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super()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ColorPoint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슈퍼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호출하는 예를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54244" y="1553761"/>
            <a:ext cx="4209993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 // </a:t>
            </a:r>
            <a:r>
              <a:rPr lang="ko-KR" altLang="en-US" sz="1200" dirty="0"/>
              <a:t>한 점을 구성하는 </a:t>
            </a:r>
            <a:r>
              <a:rPr lang="en-US" altLang="ko-KR" sz="1200" dirty="0"/>
              <a:t>x, 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en-US" altLang="ko-KR" sz="1200" dirty="0"/>
              <a:t>	public Point()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0;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fr-FR" altLang="ko-KR" sz="1200" dirty="0"/>
              <a:t>	public </a:t>
            </a:r>
            <a:r>
              <a:rPr lang="fr-FR" altLang="ko-KR" sz="1200" b="1" dirty="0"/>
              <a:t>Point(int x, int y) </a:t>
            </a:r>
            <a:r>
              <a:rPr lang="fr-FR" altLang="ko-KR" sz="1200" dirty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점의 좌표 출력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("(" + x + "," + y + ")");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 extends Point</a:t>
            </a:r>
            <a:r>
              <a:rPr lang="en-US" altLang="ko-KR" sz="1200" dirty="0"/>
              <a:t> {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private String color; // </a:t>
            </a:r>
            <a:r>
              <a:rPr lang="ko-KR" altLang="en-US" sz="1200" dirty="0"/>
              <a:t>점의 색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x,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y, String color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super(x, y);</a:t>
            </a:r>
            <a:r>
              <a:rPr lang="en-US" altLang="ko-KR" sz="1200" dirty="0"/>
              <a:t> // Point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</a:t>
            </a:r>
            <a:r>
              <a:rPr lang="en-US" altLang="ko-KR" sz="1200" dirty="0"/>
              <a:t>Point(x, y)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this.color</a:t>
            </a:r>
            <a:r>
              <a:rPr lang="en-US" altLang="ko-KR" sz="1200" dirty="0"/>
              <a:t> = color;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showColorPoint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컬러 점의 좌표 출력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(color);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(); // Point </a:t>
            </a:r>
            <a:r>
              <a:rPr lang="ko-KR" altLang="en-US" sz="1200" dirty="0"/>
              <a:t>클래스의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608252" y="1697777"/>
            <a:ext cx="3816424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SuperEx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cp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(5, 6, "blue");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cp.showColorPoint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9670140" y="3011890"/>
            <a:ext cx="784189" cy="276999"/>
          </a:xfrm>
          <a:prstGeom prst="rect">
            <a:avLst/>
          </a:prstGeom>
          <a:solidFill>
            <a:srgbClr val="DAEEC4"/>
          </a:solidFill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blue(5,6)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633100" y="2304825"/>
            <a:ext cx="3560147" cy="2145933"/>
          </a:xfrm>
          <a:custGeom>
            <a:avLst/>
            <a:gdLst>
              <a:gd name="connsiteX0" fmla="*/ 3557174 w 3560147"/>
              <a:gd name="connsiteY0" fmla="*/ 0 h 2145933"/>
              <a:gd name="connsiteX1" fmla="*/ 2986335 w 3560147"/>
              <a:gd name="connsiteY1" fmla="*/ 1183963 h 2145933"/>
              <a:gd name="connsiteX2" fmla="*/ 0 w 3560147"/>
              <a:gd name="connsiteY2" fmla="*/ 2145933 h 214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0147" h="2145933">
                <a:moveTo>
                  <a:pt x="3557174" y="0"/>
                </a:moveTo>
                <a:cubicBezTo>
                  <a:pt x="3568185" y="413154"/>
                  <a:pt x="3579197" y="826308"/>
                  <a:pt x="2986335" y="1183963"/>
                </a:cubicBezTo>
                <a:cubicBezTo>
                  <a:pt x="2393473" y="1541618"/>
                  <a:pt x="1196736" y="1843775"/>
                  <a:pt x="0" y="2145933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2085936" y="2643099"/>
            <a:ext cx="581971" cy="2019080"/>
          </a:xfrm>
          <a:custGeom>
            <a:avLst/>
            <a:gdLst>
              <a:gd name="connsiteX0" fmla="*/ 581971 w 581971"/>
              <a:gd name="connsiteY0" fmla="*/ 2019080 h 2019080"/>
              <a:gd name="connsiteX1" fmla="*/ 53416 w 581971"/>
              <a:gd name="connsiteY1" fmla="*/ 1411242 h 2019080"/>
              <a:gd name="connsiteX2" fmla="*/ 58701 w 581971"/>
              <a:gd name="connsiteY2" fmla="*/ 549697 h 2019080"/>
              <a:gd name="connsiteX3" fmla="*/ 412833 w 581971"/>
              <a:gd name="connsiteY3" fmla="*/ 0 h 201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971" h="2019080">
                <a:moveTo>
                  <a:pt x="581971" y="2019080"/>
                </a:moveTo>
                <a:cubicBezTo>
                  <a:pt x="361299" y="1837609"/>
                  <a:pt x="140628" y="1656139"/>
                  <a:pt x="53416" y="1411242"/>
                </a:cubicBezTo>
                <a:cubicBezTo>
                  <a:pt x="-33796" y="1166345"/>
                  <a:pt x="-1202" y="784904"/>
                  <a:pt x="58701" y="549697"/>
                </a:cubicBezTo>
                <a:cubicBezTo>
                  <a:pt x="118604" y="314490"/>
                  <a:pt x="265718" y="157245"/>
                  <a:pt x="41283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953999" y="3930024"/>
            <a:ext cx="1471953" cy="442674"/>
          </a:xfrm>
          <a:prstGeom prst="wedgeRoundRectCallout">
            <a:avLst>
              <a:gd name="adj1" fmla="val -54587"/>
              <a:gd name="adj2" fmla="val -712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x=5, y=6,</a:t>
            </a:r>
          </a:p>
          <a:p>
            <a:r>
              <a:rPr lang="en-US" altLang="ko-KR" sz="1000" dirty="0">
                <a:latin typeface="+mn-ea"/>
              </a:rPr>
              <a:t>color = "blue" </a:t>
            </a:r>
            <a:r>
              <a:rPr lang="ko-KR" altLang="en-US" sz="1000" dirty="0">
                <a:latin typeface="+mn-ea"/>
              </a:rPr>
              <a:t>전달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669092" y="2261518"/>
            <a:ext cx="759167" cy="442674"/>
          </a:xfrm>
          <a:prstGeom prst="wedgeRoundRectCallout">
            <a:avLst>
              <a:gd name="adj1" fmla="val 37315"/>
              <a:gd name="adj2" fmla="val 744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x=5, y=6</a:t>
            </a:r>
          </a:p>
          <a:p>
            <a:r>
              <a:rPr lang="ko-KR" altLang="en-US" sz="1000" dirty="0">
                <a:latin typeface="+mn-ea"/>
              </a:rPr>
              <a:t>전달</a:t>
            </a:r>
          </a:p>
        </p:txBody>
      </p:sp>
    </p:spTree>
    <p:extLst>
      <p:ext uri="{BB962C8B-B14F-4D97-AF65-F5344CB8AC3E}">
        <p14:creationId xmlns:p14="http://schemas.microsoft.com/office/powerpoint/2010/main" val="4276197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1698" y="73731"/>
            <a:ext cx="10515600" cy="900080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사람은 생물이다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2196337"/>
            <a:ext cx="7739053" cy="25697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79577" y="1261908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YDVYMjOStd12"/>
              </a:rPr>
              <a:t>생물을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넣는</a:t>
            </a:r>
            <a:r>
              <a:rPr lang="ko-KR" altLang="en-US" dirty="0">
                <a:latin typeface="YDVYMjOStd12"/>
              </a:rPr>
              <a:t> 박스에 코끼리나 사람을 넣고 박스 앞에 생물을 가리키는 팻말을</a:t>
            </a:r>
          </a:p>
          <a:p>
            <a:r>
              <a:rPr lang="ko-KR" altLang="en-US" dirty="0">
                <a:latin typeface="YDVYMjOStd12"/>
              </a:rPr>
              <a:t>사용해도 무방하다</a:t>
            </a:r>
            <a:r>
              <a:rPr lang="en-US" altLang="ko-KR" dirty="0">
                <a:latin typeface="YDVYMjOStd12"/>
              </a:rPr>
              <a:t>. </a:t>
            </a:r>
            <a:r>
              <a:rPr lang="ko-KR" altLang="en-US" dirty="0">
                <a:latin typeface="YDVYMjOStd12"/>
              </a:rPr>
              <a:t>왜냐하면</a:t>
            </a:r>
            <a:r>
              <a:rPr lang="en-US" altLang="ko-KR" dirty="0">
                <a:latin typeface="YDVYMjOStd12"/>
              </a:rPr>
              <a:t>, </a:t>
            </a:r>
            <a:r>
              <a:rPr lang="ko-KR" altLang="en-US" b="1" dirty="0">
                <a:latin typeface="YDVYMjOStd12"/>
              </a:rPr>
              <a:t>사람은 생물을 </a:t>
            </a:r>
            <a:r>
              <a:rPr lang="ko-KR" altLang="en-US" b="1" dirty="0">
                <a:latin typeface="YDVYMjOStd13"/>
              </a:rPr>
              <a:t>상속 </a:t>
            </a:r>
            <a:r>
              <a:rPr lang="ko-KR" altLang="en-US" b="1" dirty="0">
                <a:latin typeface="YDVYMjOStd12"/>
              </a:rPr>
              <a:t>받았기 때문이다</a:t>
            </a:r>
            <a:r>
              <a:rPr lang="en-US" altLang="ko-KR" b="1" dirty="0">
                <a:latin typeface="YDVYMjOStd12"/>
              </a:rPr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17202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4181"/>
            <a:ext cx="10515600" cy="882128"/>
          </a:xfrm>
        </p:spPr>
        <p:txBody>
          <a:bodyPr/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업캐스팅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upcasting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80011" y="1235420"/>
            <a:ext cx="10515600" cy="5206943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클래스의 객체는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클래스의 멤버를 모두 가지고 있음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클래스의 객체로 취급할 수 있음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사람은 생물이다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논리와 같음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업캐스팅이란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 객체를 슈퍼 클래스 타입으로 타입 변환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업캐스팅된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레퍼런스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객체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내에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멤버만 접근 가능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135466" y="3639519"/>
            <a:ext cx="4968552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class Person { … }</a:t>
            </a:r>
          </a:p>
          <a:p>
            <a:r>
              <a:rPr lang="en-US" altLang="ko-KR" sz="1600" dirty="0"/>
              <a:t>class Student extends Person { … }</a:t>
            </a:r>
          </a:p>
          <a:p>
            <a:endParaRPr lang="en-US" altLang="ko-KR" sz="1600" dirty="0"/>
          </a:p>
          <a:p>
            <a:r>
              <a:rPr lang="en-US" altLang="ko-KR" sz="1600" dirty="0"/>
              <a:t>Student s = new Student();</a:t>
            </a:r>
          </a:p>
          <a:p>
            <a:r>
              <a:rPr lang="en-US" altLang="ko-KR" sz="1600" i="1" dirty="0">
                <a:solidFill>
                  <a:srgbClr val="FF0000"/>
                </a:solidFill>
              </a:rPr>
              <a:t>Person p = s; // </a:t>
            </a:r>
            <a:r>
              <a:rPr lang="ko-KR" altLang="en-US" sz="1600" i="1" dirty="0" err="1">
                <a:solidFill>
                  <a:srgbClr val="FF0000"/>
                </a:solidFill>
              </a:rPr>
              <a:t>업캐스팅</a:t>
            </a:r>
            <a:r>
              <a:rPr lang="en-US" altLang="ko-KR" sz="1600" i="1" dirty="0">
                <a:solidFill>
                  <a:srgbClr val="FF0000"/>
                </a:solidFill>
              </a:rPr>
              <a:t>, </a:t>
            </a:r>
            <a:r>
              <a:rPr lang="ko-KR" altLang="en-US" sz="1600" i="1" dirty="0">
                <a:solidFill>
                  <a:srgbClr val="FF0000"/>
                </a:solidFill>
              </a:rPr>
              <a:t>자동타입변환</a:t>
            </a:r>
          </a:p>
        </p:txBody>
      </p:sp>
    </p:spTree>
    <p:extLst>
      <p:ext uri="{BB962C8B-B14F-4D97-AF65-F5344CB8AC3E}">
        <p14:creationId xmlns:p14="http://schemas.microsoft.com/office/powerpoint/2010/main" val="427792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325880" y="156246"/>
            <a:ext cx="8153400" cy="752475"/>
          </a:xfrm>
        </p:spPr>
        <p:txBody>
          <a:bodyPr/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업캐스팅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908721"/>
            <a:ext cx="7956376" cy="555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8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4418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다운캐스팅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downcasting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246073"/>
            <a:ext cx="10515600" cy="4351338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다운캐스팅이란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 객체를 서브 클래스 타입으로 변환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개발자의 명시적 타입 변환 필요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55640" y="2636912"/>
            <a:ext cx="6912768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class Person { … }</a:t>
            </a:r>
          </a:p>
          <a:p>
            <a:r>
              <a:rPr lang="en-US" altLang="ko-KR" sz="1600" dirty="0"/>
              <a:t>class Student extends Person { … }</a:t>
            </a:r>
          </a:p>
          <a:p>
            <a:r>
              <a:rPr lang="en-US" altLang="ko-KR" sz="1600" dirty="0"/>
              <a:t>...</a:t>
            </a:r>
          </a:p>
          <a:p>
            <a:r>
              <a:rPr lang="en-US" altLang="ko-KR" sz="1600" dirty="0">
                <a:latin typeface="+mn-ea"/>
              </a:rPr>
              <a:t>Person p = new Student("</a:t>
            </a:r>
            <a:r>
              <a:rPr lang="ko-KR" altLang="en-US" sz="1600" dirty="0">
                <a:latin typeface="+mn-ea"/>
              </a:rPr>
              <a:t>이재문</a:t>
            </a:r>
            <a:r>
              <a:rPr lang="en-US" altLang="ko-KR" sz="1600" dirty="0">
                <a:latin typeface="+mn-ea"/>
              </a:rPr>
              <a:t>"); // </a:t>
            </a:r>
            <a:r>
              <a:rPr lang="ko-KR" altLang="en-US" sz="1600" dirty="0" err="1">
                <a:latin typeface="+mn-ea"/>
              </a:rPr>
              <a:t>업캐스팅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…</a:t>
            </a:r>
          </a:p>
          <a:p>
            <a:r>
              <a:rPr lang="en-US" altLang="ko-KR" sz="1600" dirty="0"/>
              <a:t>Student s = </a:t>
            </a:r>
            <a:r>
              <a:rPr lang="en-US" altLang="ko-KR" sz="1600" b="1" dirty="0"/>
              <a:t>(Student)p</a:t>
            </a:r>
            <a:r>
              <a:rPr lang="en-US" altLang="ko-KR" sz="1600" dirty="0"/>
              <a:t>; // </a:t>
            </a:r>
            <a:r>
              <a:rPr lang="ko-KR" altLang="en-US" sz="1600" dirty="0"/>
              <a:t>다운캐스팅</a:t>
            </a:r>
            <a:r>
              <a:rPr lang="en-US" altLang="ko-KR" sz="1600" dirty="0"/>
              <a:t>, (Student)</a:t>
            </a:r>
            <a:r>
              <a:rPr lang="ko-KR" altLang="en-US" sz="1600" dirty="0"/>
              <a:t>의 타입 변환 표시 필요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03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15743"/>
            <a:ext cx="10515600" cy="1325563"/>
          </a:xfrm>
        </p:spPr>
        <p:txBody>
          <a:bodyPr/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다운캐스팅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04" y="1441306"/>
            <a:ext cx="7579226" cy="40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417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instanceof</a:t>
            </a:r>
            <a:r>
              <a:rPr lang="en-US" altLang="ko-KR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연산자와 객체의 타입 판단</a:t>
            </a:r>
            <a:endParaRPr lang="ko-KR" altLang="en-US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399742"/>
            <a:ext cx="10515600" cy="4351338"/>
          </a:xfrm>
        </p:spPr>
        <p:txBody>
          <a:bodyPr/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업캐스팅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된 레퍼런스로 객체의 타입 판단 어려움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클래스는 여러 서브 클래스에 상속되기 때문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생물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'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팻말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레퍼런스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가리키는 박스에 들어 있는 객체의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타입이 사람인지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동물인지 팻말만 보고서는 알 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없음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instanceof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연산자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레퍼런스가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가리키는 객체의 타입 식별을 위해 사용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35760" y="4581128"/>
            <a:ext cx="3816424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객체레퍼런스</a:t>
            </a:r>
            <a:r>
              <a:rPr lang="ko-KR" altLang="en-US" sz="1600" dirty="0"/>
              <a:t> </a:t>
            </a:r>
            <a:r>
              <a:rPr lang="en-US" altLang="ko-KR" sz="1600" b="1" dirty="0" err="1"/>
              <a:t>instanceof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클래스타입</a:t>
            </a:r>
            <a:endParaRPr lang="en-US" altLang="ko-KR" sz="1600" dirty="0"/>
          </a:p>
        </p:txBody>
      </p:sp>
      <p:sp>
        <p:nvSpPr>
          <p:cNvPr id="8" name="직사각형 7"/>
          <p:cNvSpPr/>
          <p:nvPr/>
        </p:nvSpPr>
        <p:spPr>
          <a:xfrm>
            <a:off x="3935760" y="5038873"/>
            <a:ext cx="33137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연산의 결과 </a:t>
            </a:r>
            <a:r>
              <a:rPr lang="en-US" altLang="ko-KR" sz="1600" dirty="0"/>
              <a:t>: true/false</a:t>
            </a:r>
            <a:r>
              <a:rPr lang="ko-KR" altLang="en-US" sz="1600" dirty="0"/>
              <a:t>의 불린 값</a:t>
            </a:r>
          </a:p>
        </p:txBody>
      </p:sp>
    </p:spTree>
    <p:extLst>
      <p:ext uri="{BB962C8B-B14F-4D97-AF65-F5344CB8AC3E}">
        <p14:creationId xmlns:p14="http://schemas.microsoft.com/office/powerpoint/2010/main" val="75999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27946"/>
            <a:ext cx="10515600" cy="1325563"/>
          </a:xfrm>
        </p:spPr>
        <p:txBody>
          <a:bodyPr/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업캐스팅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레퍼런스가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가리키는 객체는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450" y="1375485"/>
            <a:ext cx="5734050" cy="22364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18320" y="3573017"/>
            <a:ext cx="3733665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Person p = new Person();</a:t>
            </a:r>
          </a:p>
          <a:p>
            <a:pPr defTabSz="180000"/>
            <a:r>
              <a:rPr lang="en-US" altLang="ko-KR" sz="1400" dirty="0"/>
              <a:t>Person p = new Student(); 	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Person p = new Researcher(); 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Person p = new Professor(); 	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919536" y="1453509"/>
            <a:ext cx="33393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상속 관계에 있는 옆의 클래스 사례에서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930269" y="3230978"/>
            <a:ext cx="30716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다음과 같은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업캐스팅이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가능하므로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930269" y="4981154"/>
            <a:ext cx="38712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              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호출하면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 </a:t>
            </a: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print()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메소드에서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person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어떤 객체를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가리키는지 알 수 없음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591945" y="4976772"/>
            <a:ext cx="4961991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void print(Person </a:t>
            </a:r>
            <a:r>
              <a:rPr lang="en-US" altLang="ko-KR" sz="1400" b="1" dirty="0"/>
              <a:t>person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// person</a:t>
            </a:r>
            <a:r>
              <a:rPr lang="ko-KR" altLang="en-US" sz="1400" dirty="0"/>
              <a:t>이 가리키는 객체가 </a:t>
            </a:r>
            <a:r>
              <a:rPr lang="en-US" altLang="ko-KR" sz="1400" dirty="0"/>
              <a:t>Person </a:t>
            </a:r>
            <a:r>
              <a:rPr lang="ko-KR" altLang="en-US" sz="1400" dirty="0"/>
              <a:t>타입일 수도 있고</a:t>
            </a:r>
            <a:r>
              <a:rPr lang="en-US" altLang="ko-KR" sz="1400" dirty="0"/>
              <a:t>,</a:t>
            </a:r>
          </a:p>
          <a:p>
            <a:pPr defTabSz="180000"/>
            <a:r>
              <a:rPr lang="en-US" altLang="ko-KR" sz="1400" dirty="0"/>
              <a:t>	// Student, Researcher, </a:t>
            </a:r>
            <a:r>
              <a:rPr lang="ko-KR" altLang="en-US" sz="1400" dirty="0"/>
              <a:t>혹은 </a:t>
            </a:r>
            <a:r>
              <a:rPr lang="en-US" altLang="ko-KR" sz="1400" dirty="0"/>
              <a:t>Professor </a:t>
            </a:r>
            <a:r>
              <a:rPr lang="ko-KR" altLang="en-US" sz="1400" dirty="0"/>
              <a:t>타입일 수도 있다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	.....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2247400" y="4932630"/>
            <a:ext cx="82426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400" dirty="0"/>
              <a:t>print(p);</a:t>
            </a:r>
          </a:p>
        </p:txBody>
      </p:sp>
    </p:spTree>
    <p:extLst>
      <p:ext uri="{BB962C8B-B14F-4D97-AF65-F5344CB8AC3E}">
        <p14:creationId xmlns:p14="http://schemas.microsoft.com/office/powerpoint/2010/main" val="3001703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507614"/>
            <a:ext cx="6362700" cy="2662238"/>
          </a:xfrm>
          <a:prstGeom prst="rect">
            <a:avLst/>
          </a:prstGeom>
        </p:spPr>
      </p:pic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23455" y="104831"/>
            <a:ext cx="6984820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상속의 편리한 사례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15887" y="1430040"/>
            <a:ext cx="18357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상속이 없는 경우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중복된 멤버를 가진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4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개의 클래스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626120" y="4013658"/>
            <a:ext cx="20889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상속을 이용한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경우 중복이 제거되고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간결해진 클래스 구조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47528" y="980729"/>
            <a:ext cx="6624736" cy="18367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063553" y="3013968"/>
            <a:ext cx="6447607" cy="35113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으로 구부러진 화살표 38"/>
          <p:cNvSpPr/>
          <p:nvPr/>
        </p:nvSpPr>
        <p:spPr>
          <a:xfrm>
            <a:off x="1688936" y="2636912"/>
            <a:ext cx="374616" cy="1008112"/>
          </a:xfrm>
          <a:prstGeom prst="curvedRightArrow">
            <a:avLst>
              <a:gd name="adj1" fmla="val 25000"/>
              <a:gd name="adj2" fmla="val 50000"/>
              <a:gd name="adj3" fmla="val 1991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481" y="1067802"/>
            <a:ext cx="55054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9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891" y="123279"/>
            <a:ext cx="11305309" cy="1325563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Person </a:t>
            </a:r>
            <a:r>
              <a:rPr lang="ko-KR" altLang="en-US" sz="2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타입의 </a:t>
            </a:r>
            <a:r>
              <a:rPr lang="ko-KR" altLang="en-US" sz="2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레퍼런스</a:t>
            </a:r>
            <a:r>
              <a:rPr lang="ko-KR" altLang="en-US" sz="2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person</a:t>
            </a:r>
            <a:r>
              <a:rPr lang="ko-KR" altLang="en-US" sz="2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어떤 타입의 객체를 가리키는지 알 수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5" y="1700808"/>
            <a:ext cx="7544955" cy="440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9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10890" y="154406"/>
            <a:ext cx="7109792" cy="679450"/>
          </a:xfrm>
        </p:spPr>
        <p:txBody>
          <a:bodyPr>
            <a:normAutofit fontScale="90000"/>
          </a:bodyPr>
          <a:lstStyle/>
          <a:p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instanceof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 예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941185"/>
            <a:ext cx="5734050" cy="22364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259" y="3284984"/>
            <a:ext cx="6156960" cy="21602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699" y="5552583"/>
            <a:ext cx="6446520" cy="445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209" y="6046470"/>
            <a:ext cx="6176010" cy="3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46699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 : </a:t>
            </a:r>
            <a:r>
              <a:rPr lang="en-US" altLang="ko-KR" sz="4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instanceof</a:t>
            </a:r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연산자 활용</a:t>
            </a:r>
            <a:endParaRPr lang="ko-KR" altLang="en-US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919536" y="1317520"/>
            <a:ext cx="21116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instanceof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연산자를 이용하여 상속 관계에 따라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레퍼런스가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가리키는 객체의 타입을 알아본다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39817" y="862293"/>
            <a:ext cx="6076697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sz="1400" b="0" dirty="0"/>
              <a:t>class Person { }</a:t>
            </a:r>
          </a:p>
          <a:p>
            <a:r>
              <a:rPr lang="en-US" altLang="ko-KR" sz="1400" b="0" dirty="0"/>
              <a:t>class Student extends Person { }</a:t>
            </a:r>
          </a:p>
          <a:p>
            <a:r>
              <a:rPr lang="en-US" altLang="ko-KR" sz="1400" b="0" dirty="0"/>
              <a:t>class Researcher extends Person { }</a:t>
            </a:r>
          </a:p>
          <a:p>
            <a:r>
              <a:rPr lang="en-US" altLang="ko-KR" sz="1400" b="0" dirty="0"/>
              <a:t>class Professor extends Researcher { }</a:t>
            </a:r>
          </a:p>
          <a:p>
            <a:endParaRPr lang="en-US" altLang="ko-KR" sz="1400" b="0" dirty="0"/>
          </a:p>
          <a:p>
            <a:r>
              <a:rPr lang="en-US" altLang="ko-KR" sz="1400" b="0" dirty="0"/>
              <a:t>public class </a:t>
            </a:r>
            <a:r>
              <a:rPr lang="en-US" altLang="ko-KR" sz="1400" b="0" dirty="0" err="1"/>
              <a:t>InstanceOfEx</a:t>
            </a:r>
            <a:r>
              <a:rPr lang="en-US" altLang="ko-KR" sz="1400" b="0" dirty="0"/>
              <a:t> {</a:t>
            </a:r>
          </a:p>
          <a:p>
            <a:r>
              <a:rPr lang="en-US" altLang="ko-KR" sz="1400" b="0" dirty="0"/>
              <a:t>	static void print(Person p) {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Person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("Person ");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Student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("Student ");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Researcher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("Researcher ");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Professor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("Professor ");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();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	public static void main(String[] </a:t>
            </a:r>
            <a:r>
              <a:rPr lang="en-US" altLang="ko-KR" sz="1400" b="0" dirty="0" err="1"/>
              <a:t>args</a:t>
            </a:r>
            <a:r>
              <a:rPr lang="en-US" altLang="ko-KR" sz="1400" b="0" dirty="0"/>
              <a:t>) {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("new Student() -&gt;\t"); print(new Student());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("new Researcher() -&gt;\t"); print(new Researcher());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("new Professor() -&gt;\t"); print(new Professor());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1408" y="5990738"/>
            <a:ext cx="6095105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new Student() -&gt; Person Student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new Researcher() -&gt; Person Researcher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new Professor() -&gt; </a:t>
            </a:r>
            <a:r>
              <a:rPr lang="en-US" altLang="ko-KR" b="1" dirty="0">
                <a:solidFill>
                  <a:schemeClr val="tx1"/>
                </a:solidFill>
              </a:rPr>
              <a:t>Person Researcher Professor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1559496" y="5909829"/>
            <a:ext cx="2399658" cy="612934"/>
          </a:xfrm>
          <a:prstGeom prst="wedgeRoundRectCallout">
            <a:avLst>
              <a:gd name="adj1" fmla="val 71754"/>
              <a:gd name="adj2" fmla="val 483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new Professor() </a:t>
            </a:r>
            <a:r>
              <a:rPr lang="ko-KR" altLang="en-US" sz="1000" dirty="0">
                <a:latin typeface="+mn-ea"/>
              </a:rPr>
              <a:t>객체는 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Person </a:t>
            </a:r>
            <a:r>
              <a:rPr lang="ko-KR" altLang="en-US" sz="1000" dirty="0">
                <a:latin typeface="+mn-ea"/>
              </a:rPr>
              <a:t>타입이기도 하고</a:t>
            </a:r>
            <a:r>
              <a:rPr lang="en-US" altLang="ko-KR" sz="1000" dirty="0">
                <a:latin typeface="+mn-ea"/>
              </a:rPr>
              <a:t>, </a:t>
            </a:r>
          </a:p>
          <a:p>
            <a:r>
              <a:rPr lang="en-US" altLang="ko-KR" sz="1000" dirty="0">
                <a:latin typeface="+mn-ea"/>
              </a:rPr>
              <a:t>Researcher, Professor </a:t>
            </a:r>
            <a:r>
              <a:rPr lang="ko-KR" altLang="en-US" sz="1000" dirty="0">
                <a:latin typeface="+mn-ea"/>
              </a:rPr>
              <a:t>타입이기도 함</a:t>
            </a:r>
          </a:p>
        </p:txBody>
      </p:sp>
    </p:spTree>
    <p:extLst>
      <p:ext uri="{BB962C8B-B14F-4D97-AF65-F5344CB8AC3E}">
        <p14:creationId xmlns:p14="http://schemas.microsoft.com/office/powerpoint/2010/main" val="324105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5205"/>
            <a:ext cx="10515600" cy="1325563"/>
          </a:xfrm>
        </p:spPr>
        <p:txBody>
          <a:bodyPr/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98765" y="1066447"/>
            <a:ext cx="11380122" cy="316257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(Method Overriding)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서브 클래스에서 재정의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매개변수 타입 및 개수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리턴 타입 등 모든 것 동일하게 작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무시하기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덮어쓰기로 번역되기도 함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동적 바인딩 발생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클래스에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무조건 실행되는 동적 바인딩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652" y="4229021"/>
            <a:ext cx="6264696" cy="249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1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5757"/>
            <a:ext cx="10515600" cy="1029959"/>
          </a:xfrm>
        </p:spPr>
        <p:txBody>
          <a:bodyPr>
            <a:normAutofit/>
          </a:bodyPr>
          <a:lstStyle/>
          <a:p>
            <a:r>
              <a:rPr lang="ko-KR" altLang="en-US" sz="4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</a:t>
            </a:r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사례</a:t>
            </a:r>
            <a:endParaRPr lang="ko-KR" altLang="en-US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65" y="1839104"/>
            <a:ext cx="8561070" cy="2781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38200" y="1181217"/>
            <a:ext cx="82089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Shape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draw()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메소드를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Line,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Rect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Circle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클래스에서 각각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사례</a:t>
            </a:r>
          </a:p>
        </p:txBody>
      </p:sp>
    </p:spTree>
    <p:extLst>
      <p:ext uri="{BB962C8B-B14F-4D97-AF65-F5344CB8AC3E}">
        <p14:creationId xmlns:p14="http://schemas.microsoft.com/office/powerpoint/2010/main" val="266941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9567" y="0"/>
            <a:ext cx="10796812" cy="1325563"/>
          </a:xfrm>
        </p:spPr>
        <p:txBody>
          <a:bodyPr>
            <a:normAutofit/>
          </a:bodyPr>
          <a:lstStyle/>
          <a:p>
            <a:r>
              <a:rPr lang="ko-KR" altLang="en-US" sz="4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오버라이딩에</a:t>
            </a:r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의해 서브 클래스의 </a:t>
            </a:r>
            <a:r>
              <a:rPr lang="ko-KR" altLang="en-US" sz="4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호출</a:t>
            </a:r>
            <a:endParaRPr lang="ko-KR" altLang="en-US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1257533"/>
            <a:ext cx="6912768" cy="446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5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오버라이딩의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목적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다형성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실현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052541"/>
            <a:ext cx="10515600" cy="5431385"/>
          </a:xfrm>
        </p:spPr>
        <p:txBody>
          <a:bodyPr/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선언된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메소드를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서브 클래스들이 자신만의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내용으로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새로 구현하는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상속을 통해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하나의 인터페이스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같은 이름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서로 다른 내용 구현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이라는 객체 지향의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다형성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실현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Line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클래스에서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draw()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선을 그리고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Circle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클래스에서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draw()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원을 그리고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Rect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클래스에서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draw()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사각형 그리고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실행 시간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다형성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실현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동적 바인딩을 통해 실행 중에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다형성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실현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오버로딩은 컴파일 타임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다형성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실현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941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2193" y="0"/>
            <a:ext cx="11256818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4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오버라이딩으로</a:t>
            </a:r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다형성</a:t>
            </a:r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실현</a:t>
            </a:r>
            <a:endParaRPr lang="ko-KR" altLang="en-US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75520" y="1412777"/>
            <a:ext cx="338437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Shape </a:t>
            </a:r>
            <a:r>
              <a:rPr lang="en-US" altLang="ko-KR" sz="1200" dirty="0"/>
              <a:t>{ // </a:t>
            </a:r>
            <a:r>
              <a:rPr lang="ko-KR" altLang="en-US" sz="1200" dirty="0"/>
              <a:t>슈퍼 클래스</a:t>
            </a:r>
          </a:p>
          <a:p>
            <a:pPr defTabSz="180000"/>
            <a:r>
              <a:rPr lang="en-US" altLang="ko-KR" sz="1200" dirty="0"/>
              <a:t>	public Shape next;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public Shape() { next = null; }</a:t>
            </a:r>
            <a:endParaRPr lang="ko-KR" altLang="en-US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("Shape");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Line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("Line");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Circle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/>
              <a:t>draw()</a:t>
            </a:r>
            <a:r>
              <a:rPr lang="en-US" altLang="ko-KR" sz="1200" dirty="0"/>
              <a:t> 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("Circle");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310174" y="1412778"/>
            <a:ext cx="5250322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MethodOverridingEx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static void paint(Shape p)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p.draw</a:t>
            </a:r>
            <a:r>
              <a:rPr lang="en-US" altLang="ko-KR" sz="1200" b="1" dirty="0"/>
              <a:t>();</a:t>
            </a:r>
            <a:r>
              <a:rPr lang="en-US" altLang="ko-KR" sz="1200" dirty="0"/>
              <a:t> // p</a:t>
            </a:r>
            <a:r>
              <a:rPr lang="ko-KR" altLang="en-US" sz="1200" dirty="0"/>
              <a:t>가 가리키는 객체 내에 </a:t>
            </a:r>
            <a:r>
              <a:rPr lang="ko-KR" altLang="en-US" sz="1200" dirty="0" err="1"/>
              <a:t>오버라이딩된</a:t>
            </a:r>
            <a:r>
              <a:rPr lang="ko-KR" altLang="en-US" sz="1200" dirty="0"/>
              <a:t> </a:t>
            </a:r>
            <a:r>
              <a:rPr lang="en-US" altLang="ko-KR" sz="1200" dirty="0"/>
              <a:t>draw() </a:t>
            </a:r>
            <a:r>
              <a:rPr lang="ko-KR" altLang="en-US" sz="1200" dirty="0"/>
              <a:t>호출</a:t>
            </a:r>
            <a:r>
              <a:rPr lang="en-US" altLang="ko-KR" sz="1200" dirty="0"/>
              <a:t>. </a:t>
            </a:r>
          </a:p>
          <a:p>
            <a:pPr defTabSz="180000"/>
            <a:r>
              <a:rPr lang="en-US" altLang="ko-KR" sz="1200" dirty="0"/>
              <a:t>					  // </a:t>
            </a:r>
            <a:r>
              <a:rPr lang="ko-KR" altLang="en-US" sz="1200" dirty="0"/>
              <a:t>동적 바인딩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Line </a:t>
            </a:r>
            <a:r>
              <a:rPr lang="en-US" altLang="ko-KR" sz="1200" dirty="0" err="1"/>
              <a:t>line</a:t>
            </a:r>
            <a:r>
              <a:rPr lang="en-US" altLang="ko-KR" sz="1200" dirty="0"/>
              <a:t> = new Line();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paint(line); </a:t>
            </a:r>
            <a:endParaRPr lang="ko-KR" altLang="en-US" sz="1200" b="1" dirty="0"/>
          </a:p>
          <a:p>
            <a:pPr defTabSz="180000"/>
            <a:r>
              <a:rPr lang="en-US" altLang="ko-KR" sz="1200" b="1" dirty="0"/>
              <a:t>		paint(new Shape()); </a:t>
            </a:r>
            <a:endParaRPr lang="ko-KR" altLang="en-US" sz="1200" b="1" dirty="0"/>
          </a:p>
          <a:p>
            <a:pPr defTabSz="180000"/>
            <a:r>
              <a:rPr lang="en-US" altLang="ko-KR" sz="1200" b="1" dirty="0"/>
              <a:t>		paint(new Line()); </a:t>
            </a:r>
            <a:endParaRPr lang="ko-KR" altLang="en-US" sz="1200" b="1" dirty="0"/>
          </a:p>
          <a:p>
            <a:pPr defTabSz="180000"/>
            <a:r>
              <a:rPr lang="en-US" altLang="ko-KR" sz="1200" b="1" dirty="0"/>
              <a:t>		paint(new 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()); </a:t>
            </a:r>
          </a:p>
          <a:p>
            <a:pPr defTabSz="180000"/>
            <a:r>
              <a:rPr lang="en-US" altLang="ko-KR" sz="1200" b="1" dirty="0"/>
              <a:t>		paint(new Circle()); 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284187" y="4365105"/>
            <a:ext cx="5178313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Line</a:t>
            </a:r>
          </a:p>
          <a:p>
            <a:r>
              <a:rPr lang="en-US" altLang="ko-KR" sz="1200" dirty="0"/>
              <a:t>Shape</a:t>
            </a:r>
          </a:p>
          <a:p>
            <a:r>
              <a:rPr lang="en-US" altLang="ko-KR" sz="1200" dirty="0"/>
              <a:t>Line</a:t>
            </a:r>
          </a:p>
          <a:p>
            <a:r>
              <a:rPr lang="en-US" altLang="ko-KR" sz="1200" dirty="0" err="1"/>
              <a:t>Rect</a:t>
            </a:r>
            <a:endParaRPr lang="en-US" altLang="ko-KR" sz="1200" dirty="0"/>
          </a:p>
          <a:p>
            <a:r>
              <a:rPr lang="en-US" altLang="ko-KR" sz="1200" dirty="0"/>
              <a:t>Circle</a:t>
            </a:r>
          </a:p>
        </p:txBody>
      </p:sp>
    </p:spTree>
    <p:extLst>
      <p:ext uri="{BB962C8B-B14F-4D97-AF65-F5344CB8AC3E}">
        <p14:creationId xmlns:p14="http://schemas.microsoft.com/office/powerpoint/2010/main" val="152650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188641"/>
            <a:ext cx="6408712" cy="613617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08" name="제목 1"/>
          <p:cNvSpPr>
            <a:spLocks noGrp="1"/>
          </p:cNvSpPr>
          <p:nvPr>
            <p:ph type="title" idx="4294967295"/>
          </p:nvPr>
        </p:nvSpPr>
        <p:spPr>
          <a:xfrm>
            <a:off x="507077" y="252228"/>
            <a:ext cx="2177935" cy="720080"/>
          </a:xfrm>
        </p:spPr>
        <p:txBody>
          <a:bodyPr>
            <a:no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실행 과정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68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058" y="4456283"/>
            <a:ext cx="6318226" cy="2260891"/>
          </a:xfrm>
          <a:prstGeom prst="rect">
            <a:avLst/>
          </a:prstGeom>
        </p:spPr>
      </p:pic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27283" y="212084"/>
            <a:ext cx="4461095" cy="990600"/>
          </a:xfrm>
        </p:spPr>
        <p:txBody>
          <a:bodyPr/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활용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5880" y="116632"/>
            <a:ext cx="4143404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b="0" dirty="0"/>
              <a:t>// </a:t>
            </a:r>
            <a:r>
              <a:rPr lang="ko-KR" altLang="en-US" b="0" dirty="0"/>
              <a:t>예제 </a:t>
            </a:r>
            <a:r>
              <a:rPr lang="en-US" altLang="ko-KR" b="0" dirty="0" smtClean="0"/>
              <a:t>5</a:t>
            </a:r>
            <a:r>
              <a:rPr lang="ko-KR" altLang="en-US" b="0" dirty="0"/>
              <a:t>의 </a:t>
            </a:r>
            <a:r>
              <a:rPr lang="en-US" altLang="ko-KR" b="0" dirty="0"/>
              <a:t>Shape, Line, </a:t>
            </a:r>
            <a:r>
              <a:rPr lang="en-US" altLang="ko-KR" b="0" dirty="0" err="1"/>
              <a:t>Rect</a:t>
            </a:r>
            <a:r>
              <a:rPr lang="en-US" altLang="ko-KR" b="0" dirty="0"/>
              <a:t>, Circle </a:t>
            </a:r>
            <a:r>
              <a:rPr lang="ko-KR" altLang="en-US" b="0" dirty="0"/>
              <a:t>클래스 활용</a:t>
            </a:r>
          </a:p>
          <a:p>
            <a:r>
              <a:rPr lang="en-US" altLang="ko-KR" b="0" dirty="0"/>
              <a:t>public class </a:t>
            </a:r>
            <a:r>
              <a:rPr lang="en-US" altLang="ko-KR" b="0" dirty="0" err="1"/>
              <a:t>UsingOverride</a:t>
            </a:r>
            <a:r>
              <a:rPr lang="en-US" altLang="ko-KR" b="0" dirty="0"/>
              <a:t> {</a:t>
            </a:r>
          </a:p>
          <a:p>
            <a:r>
              <a:rPr lang="en-US" altLang="ko-KR" b="0" dirty="0"/>
              <a:t>	public static void main(String [] </a:t>
            </a:r>
            <a:r>
              <a:rPr lang="en-US" altLang="ko-KR" b="0" dirty="0" err="1"/>
              <a:t>args</a:t>
            </a:r>
            <a:r>
              <a:rPr lang="en-US" altLang="ko-KR" b="0" dirty="0"/>
              <a:t>) {</a:t>
            </a:r>
          </a:p>
          <a:p>
            <a:r>
              <a:rPr lang="en-US" altLang="ko-KR" b="0" dirty="0"/>
              <a:t>		Shape start, last,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// </a:t>
            </a:r>
            <a:r>
              <a:rPr lang="ko-KR" altLang="en-US" b="0" dirty="0" err="1"/>
              <a:t>링크드</a:t>
            </a:r>
            <a:r>
              <a:rPr lang="ko-KR" altLang="en-US" b="0" dirty="0"/>
              <a:t> 리스트로 도형 생성하여 연결</a:t>
            </a:r>
          </a:p>
          <a:p>
            <a:r>
              <a:rPr lang="en-US" altLang="ko-KR" b="0" dirty="0"/>
              <a:t>		</a:t>
            </a:r>
            <a:r>
              <a:rPr lang="en-US" altLang="ko-KR" dirty="0"/>
              <a:t>start = new Line()</a:t>
            </a:r>
            <a:r>
              <a:rPr lang="en-US" altLang="ko-KR" b="0" dirty="0"/>
              <a:t>; // Line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last = start;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obj</a:t>
            </a:r>
            <a:r>
              <a:rPr lang="en-US" altLang="ko-KR" dirty="0"/>
              <a:t> = new </a:t>
            </a:r>
            <a:r>
              <a:rPr lang="en-US" altLang="ko-KR" dirty="0" err="1"/>
              <a:t>Rect</a:t>
            </a:r>
            <a:r>
              <a:rPr lang="en-US" altLang="ko-KR" dirty="0"/>
              <a:t>();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last.next</a:t>
            </a:r>
            <a:r>
              <a:rPr lang="en-US" altLang="ko-KR" b="0" dirty="0"/>
              <a:t> = </a:t>
            </a:r>
            <a:r>
              <a:rPr lang="en-US" altLang="ko-KR" b="0" dirty="0" err="1"/>
              <a:t>obj</a:t>
            </a:r>
            <a:r>
              <a:rPr lang="en-US" altLang="ko-KR" b="0" dirty="0"/>
              <a:t>; // </a:t>
            </a:r>
            <a:r>
              <a:rPr lang="en-US" altLang="ko-KR" b="0" dirty="0" err="1"/>
              <a:t>Rect</a:t>
            </a:r>
            <a:r>
              <a:rPr lang="en-US" altLang="ko-KR" b="0" dirty="0"/>
              <a:t>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last 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obj</a:t>
            </a:r>
            <a:r>
              <a:rPr lang="en-US" altLang="ko-KR" dirty="0"/>
              <a:t> = new Line(); </a:t>
            </a:r>
            <a:r>
              <a:rPr lang="en-US" altLang="ko-KR" b="0" dirty="0"/>
              <a:t>// Line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last.next</a:t>
            </a:r>
            <a:r>
              <a:rPr lang="en-US" altLang="ko-KR" b="0" dirty="0"/>
              <a:t> 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last 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obj</a:t>
            </a:r>
            <a:r>
              <a:rPr lang="en-US" altLang="ko-KR" dirty="0"/>
              <a:t> = new Circle(); </a:t>
            </a:r>
            <a:r>
              <a:rPr lang="en-US" altLang="ko-KR" b="0" dirty="0"/>
              <a:t>// Circle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last.next</a:t>
            </a:r>
            <a:r>
              <a:rPr lang="en-US" altLang="ko-KR" b="0" dirty="0"/>
              <a:t> 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// </a:t>
            </a:r>
            <a:r>
              <a:rPr lang="ko-KR" altLang="en-US" b="0" dirty="0"/>
              <a:t>모든 도형 출력</a:t>
            </a:r>
          </a:p>
          <a:p>
            <a:r>
              <a:rPr lang="en-US" altLang="ko-KR" b="0" dirty="0"/>
              <a:t>		Shape p = start;</a:t>
            </a:r>
          </a:p>
          <a:p>
            <a:r>
              <a:rPr lang="en-US" altLang="ko-KR" dirty="0"/>
              <a:t>		while(p != null) {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p.draw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		p = </a:t>
            </a:r>
            <a:r>
              <a:rPr lang="en-US" altLang="ko-KR" dirty="0" err="1"/>
              <a:t>p.next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	}</a:t>
            </a:r>
          </a:p>
          <a:p>
            <a:r>
              <a:rPr lang="en-US" altLang="ko-KR" b="0" dirty="0"/>
              <a:t>	}</a:t>
            </a:r>
          </a:p>
          <a:p>
            <a:r>
              <a:rPr lang="en-US" altLang="ko-KR" b="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64352" y="3709008"/>
            <a:ext cx="565604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Line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Rect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Line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Circle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38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객체 지향에서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상속의 장점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간결화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멤버의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중복 작성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불필요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 용이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클래스들의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계층적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분류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소프트웨어의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생산성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향상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재사용과 확장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용이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새로운 클래스의 작성 속도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빠름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715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980728"/>
            <a:ext cx="7654290" cy="539496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41910" y="91012"/>
            <a:ext cx="8153400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동적 바인딩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63552" y="900009"/>
            <a:ext cx="3695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실행할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메소드를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실행 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(run time)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결정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메소드가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항상 호출</a:t>
            </a:r>
          </a:p>
        </p:txBody>
      </p:sp>
    </p:spTree>
    <p:extLst>
      <p:ext uri="{BB962C8B-B14F-4D97-AF65-F5344CB8AC3E}">
        <p14:creationId xmlns:p14="http://schemas.microsoft.com/office/powerpoint/2010/main" val="127932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1412776"/>
            <a:ext cx="7366630" cy="52115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4375" y="87212"/>
            <a:ext cx="10515600" cy="1325563"/>
          </a:xfrm>
        </p:spPr>
        <p:txBody>
          <a:bodyPr/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super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키워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32564" y="1412777"/>
            <a:ext cx="4457937" cy="83099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super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슈퍼 클래스의 멤버를 접근할 때 사용되는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레퍼런스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서브 클래스에서만 사용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슈퍼 클래스의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호출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컴파일러는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super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접근을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정적 바인딩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처리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34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684" y="15757"/>
            <a:ext cx="10515600" cy="968132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 :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01687" y="887304"/>
            <a:ext cx="112028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게임에서 무기를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Weapon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클래스를 만들고 살상능력을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fire()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작성하면 다음과 같다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fire()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리턴한다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79708" y="5418705"/>
            <a:ext cx="457200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기본 무기의 살상 능력은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대포의 살상 능력은 </a:t>
            </a:r>
            <a:r>
              <a:rPr lang="en-US" altLang="ko-KR" dirty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슬라이드 번호 개체 틀 1"/>
          <p:cNvSpPr txBox="1">
            <a:spLocks/>
          </p:cNvSpPr>
          <p:nvPr/>
        </p:nvSpPr>
        <p:spPr>
          <a:xfrm>
            <a:off x="1676400" y="1424622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6BD2C2-3D3B-4E94-BD92-61B02C5F4DEE}" type="slidenum">
              <a:rPr lang="ko-KR" altLang="en-US"/>
              <a:pPr/>
              <a:t>42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42046" y="1248676"/>
            <a:ext cx="3682575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Weapon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fire()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return 1; // </a:t>
            </a:r>
            <a:r>
              <a:rPr lang="ko-KR" altLang="en-US" sz="1200" dirty="0"/>
              <a:t>무기는 기본적으로 한 명만 살상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465513" y="2594389"/>
            <a:ext cx="10798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대포를 구현하기 위해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Weapon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상속받는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Cannon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Cannon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살상능력이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fire()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이에 맞게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main()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작성하여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테스트하라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47954" y="3189618"/>
            <a:ext cx="3676666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Cannon extends Weapon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@Override</a:t>
            </a:r>
          </a:p>
          <a:p>
            <a:pPr defTabSz="180000"/>
            <a:r>
              <a:rPr lang="en-US" altLang="ko-KR" sz="1200" dirty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fire()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return 10; // </a:t>
            </a:r>
            <a:r>
              <a:rPr lang="ko-KR" altLang="en-US" sz="1200" dirty="0"/>
              <a:t>대포는 한 번에 </a:t>
            </a:r>
            <a:r>
              <a:rPr lang="en-US" altLang="ko-KR" sz="1200" dirty="0"/>
              <a:t>10</a:t>
            </a:r>
            <a:r>
              <a:rPr lang="ko-KR" altLang="en-US" sz="1200" dirty="0"/>
              <a:t>명을 살상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579708" y="3200912"/>
            <a:ext cx="457200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Overriding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Weapon </a:t>
            </a:r>
            <a:r>
              <a:rPr lang="en-US" altLang="ko-KR" sz="1200" dirty="0" err="1"/>
              <a:t>weapon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weapon = new Weapon();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기본 무기의 살상 능력은 </a:t>
            </a:r>
            <a:r>
              <a:rPr lang="en-US" altLang="ko-KR" sz="1200" dirty="0"/>
              <a:t>" + </a:t>
            </a:r>
          </a:p>
          <a:p>
            <a:pPr defTabSz="180000"/>
            <a:r>
              <a:rPr lang="en-US" altLang="ko-KR" sz="1200" dirty="0"/>
              <a:t>										</a:t>
            </a:r>
            <a:r>
              <a:rPr lang="en-US" altLang="ko-KR" sz="1200" b="1" dirty="0" err="1"/>
              <a:t>weapon.fire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weapon = new Cannon();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대포의 살상 능력은 </a:t>
            </a:r>
            <a:r>
              <a:rPr lang="en-US" altLang="ko-KR" sz="1200" dirty="0"/>
              <a:t>" + </a:t>
            </a:r>
          </a:p>
          <a:p>
            <a:pPr defTabSz="180000"/>
            <a:r>
              <a:rPr lang="en-US" altLang="ko-KR" sz="1200" dirty="0"/>
              <a:t>										</a:t>
            </a:r>
            <a:r>
              <a:rPr lang="en-US" altLang="ko-KR" sz="1200" b="1" dirty="0" err="1"/>
              <a:t>weapon.fire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506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5568" y="7418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vs.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오버로딩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287" y="1399743"/>
            <a:ext cx="8481649" cy="389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808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추상 클래스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260360"/>
            <a:ext cx="10515600" cy="4351338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(abstract method)</a:t>
            </a: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선언되어 있으나 구현되어 있지 않은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abstract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선언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서브 클래스에서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오버라이딩하여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구현해야 함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클래스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(abstract class)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종류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5760" lvl="1" indent="0">
              <a:buNone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하나라도 가진 클래스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 앞에 반드시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abstract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라고 선언해야 함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5760" lvl="1" indent="0">
              <a:buNone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하나도 없지만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abstract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선언된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27648" y="2176118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abstract String </a:t>
            </a:r>
            <a:r>
              <a:rPr lang="en-US" altLang="ko-KR" sz="1400" dirty="0" err="1"/>
              <a:t>getName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public abstract void </a:t>
            </a:r>
            <a:r>
              <a:rPr lang="en-US" altLang="ko-KR" sz="1400" dirty="0" err="1"/>
              <a:t>setName</a:t>
            </a:r>
            <a:r>
              <a:rPr lang="en-US" altLang="ko-KR" sz="1400" dirty="0"/>
              <a:t>(String s);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382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가지 종류의 추상 클래스 사례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1350" y="1325563"/>
            <a:ext cx="4460232" cy="16619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// 1.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포함하는 추상 클래스</a:t>
            </a:r>
            <a:endParaRPr lang="en-US" altLang="ko-KR" sz="1400" dirty="0"/>
          </a:p>
          <a:p>
            <a:pPr defTabSz="180000"/>
            <a:endParaRPr lang="en-US" altLang="ko-KR" sz="1400" b="1" dirty="0"/>
          </a:p>
          <a:p>
            <a:pPr defTabSz="180000"/>
            <a:r>
              <a:rPr lang="en-US" altLang="ko-KR" sz="1400" b="1" dirty="0"/>
              <a:t>abstract </a:t>
            </a:r>
            <a:r>
              <a:rPr lang="en-US" altLang="ko-KR" sz="1400" dirty="0"/>
              <a:t>class Shape {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클래스 선언</a:t>
            </a:r>
          </a:p>
          <a:p>
            <a:pPr defTabSz="180000"/>
            <a:r>
              <a:rPr lang="en-US" altLang="ko-KR" sz="1400" dirty="0"/>
              <a:t>	public Shape() { }</a:t>
            </a:r>
          </a:p>
          <a:p>
            <a:pPr defTabSz="180000"/>
            <a:r>
              <a:rPr lang="en-US" altLang="ko-KR" sz="1400" dirty="0"/>
              <a:t>	public void paint() { draw(); 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abstract</a:t>
            </a:r>
            <a:r>
              <a:rPr lang="en-US" altLang="ko-KR" sz="1400" dirty="0"/>
              <a:t> public void draw();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</a:t>
            </a:r>
            <a:r>
              <a:rPr lang="ko-KR" altLang="en-US" sz="1400" b="1" dirty="0" err="1"/>
              <a:t>메소드</a:t>
            </a:r>
            <a:endParaRPr lang="ko-KR" altLang="en-US" sz="1400" b="1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491351" y="3298840"/>
            <a:ext cx="4460231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// 2.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없는 추상 클래스</a:t>
            </a:r>
            <a:endParaRPr lang="en-US" altLang="ko-KR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class </a:t>
            </a:r>
            <a:r>
              <a:rPr lang="en-US" altLang="ko-KR" sz="1400" dirty="0" err="1"/>
              <a:t>MyComponent</a:t>
            </a:r>
            <a:r>
              <a:rPr lang="en-US" altLang="ko-KR" sz="1400" dirty="0"/>
              <a:t> {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클래스 선언</a:t>
            </a:r>
          </a:p>
          <a:p>
            <a:pPr defTabSz="180000"/>
            <a:r>
              <a:rPr lang="en-US" altLang="ko-KR" sz="1400" dirty="0"/>
              <a:t>	String name;</a:t>
            </a:r>
          </a:p>
          <a:p>
            <a:pPr defTabSz="180000"/>
            <a:r>
              <a:rPr lang="en-US" altLang="ko-KR" sz="1400" dirty="0"/>
              <a:t>	public void load(String name) {</a:t>
            </a:r>
          </a:p>
          <a:p>
            <a:pPr defTabSz="180000"/>
            <a:r>
              <a:rPr lang="en-US" altLang="ko-KR" sz="1400" dirty="0"/>
              <a:t>		this.name = name;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추상 클래스는 객체를 생성할 수 없다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351584" y="1484785"/>
            <a:ext cx="8064896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abstrct</a:t>
            </a:r>
            <a:r>
              <a:rPr lang="en-US" altLang="ko-KR" sz="1400" dirty="0"/>
              <a:t> class Shape {</a:t>
            </a:r>
          </a:p>
          <a:p>
            <a:pPr defTabSz="180000"/>
            <a:r>
              <a:rPr lang="en-US" altLang="ko-KR" sz="1400" dirty="0"/>
              <a:t>	…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AbstractError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Shape </a:t>
            </a:r>
            <a:r>
              <a:rPr lang="en-US" altLang="ko-KR" sz="1400" dirty="0" err="1"/>
              <a:t>shape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	shape = </a:t>
            </a:r>
            <a:r>
              <a:rPr lang="en-US" altLang="ko-KR" sz="1400" b="1" dirty="0"/>
              <a:t>new Shape();</a:t>
            </a:r>
            <a:r>
              <a:rPr lang="en-US" altLang="ko-KR" sz="1400" dirty="0"/>
              <a:t> // </a:t>
            </a:r>
            <a:r>
              <a:rPr lang="ko-KR" altLang="en-US" sz="1400" dirty="0"/>
              <a:t>컴파일 오류</a:t>
            </a:r>
            <a:r>
              <a:rPr lang="en-US" altLang="ko-KR" sz="1400" dirty="0"/>
              <a:t>. </a:t>
            </a:r>
            <a:r>
              <a:rPr lang="ko-KR" altLang="en-US" sz="1400" dirty="0"/>
              <a:t>추상 클래스 </a:t>
            </a:r>
            <a:r>
              <a:rPr lang="en-US" altLang="ko-KR" sz="1400" dirty="0"/>
              <a:t>Shape</a:t>
            </a:r>
            <a:r>
              <a:rPr lang="ko-KR" altLang="en-US" sz="1400" dirty="0"/>
              <a:t>의 객체를 생성할 수 없다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		...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자유형 5"/>
          <p:cNvSpPr/>
          <p:nvPr/>
        </p:nvSpPr>
        <p:spPr>
          <a:xfrm>
            <a:off x="1827149" y="3140969"/>
            <a:ext cx="913107" cy="1364529"/>
          </a:xfrm>
          <a:custGeom>
            <a:avLst/>
            <a:gdLst>
              <a:gd name="connsiteX0" fmla="*/ 782703 w 954153"/>
              <a:gd name="connsiteY0" fmla="*/ 1171575 h 1218152"/>
              <a:gd name="connsiteX1" fmla="*/ 725553 w 954153"/>
              <a:gd name="connsiteY1" fmla="*/ 1143000 h 1218152"/>
              <a:gd name="connsiteX2" fmla="*/ 1653 w 954153"/>
              <a:gd name="connsiteY2" fmla="*/ 466725 h 1218152"/>
              <a:gd name="connsiteX3" fmla="*/ 954153 w 954153"/>
              <a:gd name="connsiteY3" fmla="*/ 0 h 121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4153" h="1218152">
                <a:moveTo>
                  <a:pt x="782703" y="1171575"/>
                </a:moveTo>
                <a:cubicBezTo>
                  <a:pt x="819215" y="1216025"/>
                  <a:pt x="855728" y="1260475"/>
                  <a:pt x="725553" y="1143000"/>
                </a:cubicBezTo>
                <a:cubicBezTo>
                  <a:pt x="595378" y="1025525"/>
                  <a:pt x="-36447" y="657225"/>
                  <a:pt x="1653" y="466725"/>
                </a:cubicBezTo>
                <a:cubicBezTo>
                  <a:pt x="39753" y="276225"/>
                  <a:pt x="496953" y="138112"/>
                  <a:pt x="95415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907" y="4358812"/>
            <a:ext cx="6946186" cy="116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435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9228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클래스의 상속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163782"/>
            <a:ext cx="10515600" cy="5013181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클래스의 상속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가지 경우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5760" lvl="1" indent="0">
              <a:buNone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클래스의 단순 상속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클래스를 상속받아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추상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구현하지 않으면 추상 클래스 됨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클래스도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abstract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선언해야 함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5760" lvl="1" indent="0">
              <a:buNone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5760" lvl="1" indent="0">
              <a:buNone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클래스 구현 상속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클래스에서 슈퍼 클래스의 추상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클래스는 추상 클래스 아님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127047" y="2628492"/>
            <a:ext cx="6533459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</a:t>
            </a:r>
            <a:r>
              <a:rPr lang="en-US" altLang="ko-KR" sz="1400" b="1" dirty="0"/>
              <a:t>class Shape </a:t>
            </a:r>
            <a:r>
              <a:rPr lang="en-US" altLang="ko-KR" sz="1400" dirty="0"/>
              <a:t>{ // </a:t>
            </a:r>
            <a:r>
              <a:rPr lang="ko-KR" altLang="en-US" sz="1400" dirty="0"/>
              <a:t>추상 클래스</a:t>
            </a:r>
          </a:p>
          <a:p>
            <a:pPr defTabSz="180000"/>
            <a:r>
              <a:rPr lang="en-US" altLang="ko-KR" sz="1400" dirty="0"/>
              <a:t>	public Shape() { }</a:t>
            </a:r>
          </a:p>
          <a:p>
            <a:pPr defTabSz="180000"/>
            <a:r>
              <a:rPr lang="en-US" altLang="ko-KR" sz="1400" dirty="0"/>
              <a:t>	public void paint() { draw(); 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abstract public void draw(); </a:t>
            </a:r>
            <a:r>
              <a:rPr lang="en-US" altLang="ko-KR" sz="1400" dirty="0"/>
              <a:t>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</a:t>
            </a:r>
            <a:r>
              <a:rPr lang="en-US" altLang="ko-KR" sz="1400" b="1" dirty="0"/>
              <a:t>class Line extends Shape </a:t>
            </a:r>
            <a:r>
              <a:rPr lang="en-US" altLang="ko-KR" sz="1400" dirty="0"/>
              <a:t>{ // </a:t>
            </a:r>
            <a:r>
              <a:rPr lang="ko-KR" altLang="en-US" sz="1400" dirty="0"/>
              <a:t>추상 클래스</a:t>
            </a:r>
            <a:r>
              <a:rPr lang="en-US" altLang="ko-KR" sz="1400" dirty="0"/>
              <a:t>. draw()</a:t>
            </a:r>
            <a:r>
              <a:rPr lang="ko-KR" altLang="en-US" sz="1400" dirty="0"/>
              <a:t>를 상속받기 때문</a:t>
            </a:r>
          </a:p>
          <a:p>
            <a:pPr defTabSz="180000"/>
            <a:r>
              <a:rPr lang="en-US" altLang="ko-KR" sz="1400" dirty="0"/>
              <a:t>	public String </a:t>
            </a:r>
            <a:r>
              <a:rPr lang="en-US" altLang="ko-KR" sz="1400" dirty="0" err="1"/>
              <a:t>toString</a:t>
            </a:r>
            <a:r>
              <a:rPr lang="en-US" altLang="ko-KR" sz="1400" dirty="0"/>
              <a:t>() { return "Line";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7489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9313" y="7418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클래스의 구현 및 활용 예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762" y="1399743"/>
            <a:ext cx="8286750" cy="456026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528048" y="6159247"/>
            <a:ext cx="3785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drow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라고 하면 컴파일 오류가 발생</a:t>
            </a:r>
            <a:r>
              <a:rPr lang="en-US" altLang="ko-KR" sz="1200" dirty="0">
                <a:solidFill>
                  <a:srgbClr val="FF0000"/>
                </a:solidFill>
                <a:latin typeface="YDVYMjOStd12"/>
              </a:rPr>
              <a:t>.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추상 </a:t>
            </a:r>
            <a:r>
              <a:rPr lang="ko-KR" altLang="en-US" sz="1200" dirty="0" err="1">
                <a:solidFill>
                  <a:srgbClr val="FF0000"/>
                </a:solidFill>
                <a:latin typeface="YDVYMjOStd12"/>
              </a:rPr>
              <a:t>메소드</a:t>
            </a:r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YDVYMjOStd12"/>
              </a:rPr>
              <a:t>draw()</a:t>
            </a:r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를 구현하지 않았기 때문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7464152" y="5195695"/>
            <a:ext cx="1260756" cy="983112"/>
          </a:xfrm>
          <a:custGeom>
            <a:avLst/>
            <a:gdLst>
              <a:gd name="connsiteX0" fmla="*/ 39053 w 1360440"/>
              <a:gd name="connsiteY0" fmla="*/ 993683 h 993683"/>
              <a:gd name="connsiteX1" fmla="*/ 165906 w 1360440"/>
              <a:gd name="connsiteY1" fmla="*/ 285419 h 993683"/>
              <a:gd name="connsiteX2" fmla="*/ 1360440 w 1360440"/>
              <a:gd name="connsiteY2" fmla="*/ 0 h 9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440" h="993683">
                <a:moveTo>
                  <a:pt x="39053" y="993683"/>
                </a:moveTo>
                <a:cubicBezTo>
                  <a:pt x="-7636" y="722358"/>
                  <a:pt x="-54325" y="451033"/>
                  <a:pt x="165906" y="285419"/>
                </a:cubicBezTo>
                <a:cubicBezTo>
                  <a:pt x="386137" y="119805"/>
                  <a:pt x="873288" y="59902"/>
                  <a:pt x="136044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37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8571" y="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클래스의 용도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설계와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 분리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클래스에서는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개념 정의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클래스마다 다른 구현이 필요한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추상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선언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서브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클래스에서 구체적 행위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클래스마다 목적에 맞게 추상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다르게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계층적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상속 관계를 갖는 클래스 구조를 만들 때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8116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상속과 객체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32556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자바의 상속 선언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부모 클래스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(super class)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부름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자식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sub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class)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부름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extends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사용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클래스를 확장한다는 개념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23592" y="1840665"/>
            <a:ext cx="775748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public class Person {</a:t>
            </a:r>
          </a:p>
          <a:p>
            <a:pPr lvl="1"/>
            <a:r>
              <a:rPr lang="en-US" altLang="ko-KR" sz="1400" dirty="0"/>
              <a:t>...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public class Student </a:t>
            </a:r>
            <a:r>
              <a:rPr lang="en-US" altLang="ko-KR" sz="1400" b="1" dirty="0">
                <a:solidFill>
                  <a:srgbClr val="FF0000"/>
                </a:solidFill>
              </a:rPr>
              <a:t>extends</a:t>
            </a:r>
            <a:r>
              <a:rPr lang="en-US" altLang="ko-KR" sz="1400" dirty="0"/>
              <a:t> Person { // Person</a:t>
            </a:r>
            <a:r>
              <a:rPr lang="ko-KR" altLang="en-US" sz="1400" dirty="0"/>
              <a:t>을 상속받는 클래스 </a:t>
            </a:r>
            <a:r>
              <a:rPr lang="en-US" altLang="ko-KR" sz="1400" dirty="0"/>
              <a:t>Student </a:t>
            </a:r>
            <a:r>
              <a:rPr lang="ko-KR" altLang="en-US" sz="1400" dirty="0"/>
              <a:t>선언</a:t>
            </a:r>
          </a:p>
          <a:p>
            <a:pPr lvl="1"/>
            <a:r>
              <a:rPr lang="en-US" altLang="ko-KR" sz="1400" dirty="0"/>
              <a:t>...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StudentWorker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extends</a:t>
            </a:r>
            <a:r>
              <a:rPr lang="en-US" altLang="ko-KR" sz="1400" dirty="0"/>
              <a:t> Student { // Student</a:t>
            </a:r>
            <a:r>
              <a:rPr lang="ko-KR" altLang="en-US" sz="1400" dirty="0"/>
              <a:t>를 상속받는 </a:t>
            </a:r>
            <a:r>
              <a:rPr lang="en-US" altLang="ko-KR" sz="1400" dirty="0" err="1"/>
              <a:t>StudentWorker</a:t>
            </a:r>
            <a:r>
              <a:rPr lang="en-US" altLang="ko-KR" sz="1400" dirty="0"/>
              <a:t> </a:t>
            </a:r>
            <a:r>
              <a:rPr lang="ko-KR" altLang="en-US" sz="1400" dirty="0"/>
              <a:t>선언</a:t>
            </a:r>
          </a:p>
          <a:p>
            <a:pPr lvl="1"/>
            <a:r>
              <a:rPr lang="en-US" altLang="ko-KR" sz="1400" dirty="0"/>
              <a:t>...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9549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7 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클래스의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구현 연습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63759" y="1916833"/>
            <a:ext cx="5214974" cy="13542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abstract </a:t>
            </a:r>
            <a:r>
              <a:rPr lang="en-US" altLang="ko-KR" sz="1600" dirty="0"/>
              <a:t>class Calculator {</a:t>
            </a:r>
          </a:p>
          <a:p>
            <a:pPr lvl="1"/>
            <a:r>
              <a:rPr lang="fr-FR" altLang="ko-KR" sz="1600" dirty="0"/>
              <a:t>public </a:t>
            </a:r>
            <a:r>
              <a:rPr lang="fr-FR" altLang="ko-KR" sz="1600" b="1" dirty="0"/>
              <a:t>abstract</a:t>
            </a:r>
            <a:r>
              <a:rPr lang="fr-FR" altLang="ko-KR" sz="1600" dirty="0"/>
              <a:t> int add(int a, int b);</a:t>
            </a:r>
          </a:p>
          <a:p>
            <a:pPr lvl="1"/>
            <a:r>
              <a:rPr lang="en-US" altLang="ko-KR" sz="1600" dirty="0"/>
              <a:t>public </a:t>
            </a:r>
            <a:r>
              <a:rPr lang="en-US" altLang="ko-KR" sz="1600" b="1" dirty="0"/>
              <a:t>abstract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subtract(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b);</a:t>
            </a:r>
          </a:p>
          <a:p>
            <a:pPr lvl="1"/>
            <a:r>
              <a:rPr lang="en-US" altLang="ko-KR" sz="1600" dirty="0"/>
              <a:t>public </a:t>
            </a:r>
            <a:r>
              <a:rPr lang="en-US" altLang="ko-KR" sz="1600" b="1" dirty="0"/>
              <a:t>abstract</a:t>
            </a:r>
            <a:r>
              <a:rPr lang="en-US" altLang="ko-KR" sz="1600" dirty="0"/>
              <a:t> double average(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[] a);</a:t>
            </a:r>
          </a:p>
          <a:p>
            <a:r>
              <a:rPr lang="en-US" altLang="ko-KR" sz="1600" dirty="0"/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77518" y="1412777"/>
            <a:ext cx="74845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다음 추상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Calculator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상속받은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GoodCalc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클래스를 구현하라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62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19946" y="1188333"/>
            <a:ext cx="5790468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GoodCalc</a:t>
            </a:r>
            <a:r>
              <a:rPr lang="en-US" altLang="ko-KR" sz="1400" dirty="0"/>
              <a:t> extends Calculator</a:t>
            </a:r>
            <a:r>
              <a:rPr lang="en-US" altLang="ko-KR" sz="1400" b="0" dirty="0"/>
              <a:t> {</a:t>
            </a:r>
          </a:p>
          <a:p>
            <a:r>
              <a:rPr lang="en-US" altLang="ko-KR" sz="1400" b="0" dirty="0"/>
              <a:t>	@Override</a:t>
            </a:r>
          </a:p>
          <a:p>
            <a:r>
              <a:rPr lang="en-US" altLang="ko-KR" sz="1400" b="0" dirty="0"/>
              <a:t>	</a:t>
            </a:r>
            <a:r>
              <a:rPr lang="en-US" altLang="ko-KR" sz="1400" dirty="0"/>
              <a:t>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add(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</a:t>
            </a:r>
            <a:r>
              <a:rPr lang="en-US" altLang="ko-KR" sz="1400" b="0" dirty="0"/>
              <a:t> 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/>
              <a:t>		return a + b;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	@Override</a:t>
            </a:r>
          </a:p>
          <a:p>
            <a:r>
              <a:rPr lang="en-US" altLang="ko-KR" sz="1400" b="0" dirty="0"/>
              <a:t>	</a:t>
            </a:r>
            <a:r>
              <a:rPr lang="en-US" altLang="ko-KR" sz="1400" dirty="0"/>
              <a:t>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subtract(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 </a:t>
            </a:r>
            <a:r>
              <a:rPr lang="en-US" altLang="ko-KR" sz="1400" b="0" dirty="0"/>
              <a:t>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/>
              <a:t>		return a - b;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	@Override</a:t>
            </a:r>
          </a:p>
          <a:p>
            <a:r>
              <a:rPr lang="en-US" altLang="ko-KR" sz="1400" b="0" dirty="0"/>
              <a:t>	</a:t>
            </a:r>
            <a:r>
              <a:rPr lang="en-US" altLang="ko-KR" sz="1400" dirty="0"/>
              <a:t>public double average(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[] a) </a:t>
            </a:r>
            <a:r>
              <a:rPr lang="en-US" altLang="ko-KR" sz="1400" b="0" dirty="0"/>
              <a:t>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/>
              <a:t>		double sum = 0;</a:t>
            </a:r>
          </a:p>
          <a:p>
            <a:r>
              <a:rPr lang="nn-NO" altLang="ko-KR" sz="1400" b="0" dirty="0"/>
              <a:t>		for (int i = 0; i &lt;a.length; i++)</a:t>
            </a:r>
          </a:p>
          <a:p>
            <a:r>
              <a:rPr lang="en-US" altLang="ko-KR" sz="1400" b="0" dirty="0"/>
              <a:t>			sum += a[</a:t>
            </a:r>
            <a:r>
              <a:rPr lang="en-US" altLang="ko-KR" sz="1400" b="0" dirty="0" err="1"/>
              <a:t>i</a:t>
            </a:r>
            <a:r>
              <a:rPr lang="en-US" altLang="ko-KR" sz="1400" b="0" dirty="0"/>
              <a:t>];</a:t>
            </a:r>
          </a:p>
          <a:p>
            <a:r>
              <a:rPr lang="en-US" altLang="ko-KR" sz="1400" b="0" dirty="0"/>
              <a:t>		return sum/</a:t>
            </a:r>
            <a:r>
              <a:rPr lang="en-US" altLang="ko-KR" sz="1400" b="0" dirty="0" err="1"/>
              <a:t>a.length</a:t>
            </a:r>
            <a:r>
              <a:rPr lang="en-US" altLang="ko-KR" sz="1400" b="0" dirty="0"/>
              <a:t>;</a:t>
            </a:r>
          </a:p>
          <a:p>
            <a:r>
              <a:rPr lang="en-US" altLang="ko-KR" sz="1400" b="0" dirty="0"/>
              <a:t>	}</a:t>
            </a:r>
          </a:p>
          <a:p>
            <a:endParaRPr lang="en-US" altLang="ko-KR" sz="1400" b="0" dirty="0"/>
          </a:p>
          <a:p>
            <a:r>
              <a:rPr lang="en-US" altLang="ko-KR" sz="1400" b="0" dirty="0"/>
              <a:t>	public static void main(String [] </a:t>
            </a:r>
            <a:r>
              <a:rPr lang="en-US" altLang="ko-KR" sz="1400" b="0" dirty="0" err="1"/>
              <a:t>args</a:t>
            </a:r>
            <a:r>
              <a:rPr lang="en-US" altLang="ko-KR" sz="1400" b="0" dirty="0"/>
              <a:t>) {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dirty="0" err="1"/>
              <a:t>GoodCalc</a:t>
            </a:r>
            <a:r>
              <a:rPr lang="en-US" altLang="ko-KR" sz="1400" dirty="0"/>
              <a:t> c = new </a:t>
            </a:r>
            <a:r>
              <a:rPr lang="en-US" altLang="ko-KR" sz="1400" dirty="0" err="1"/>
              <a:t>GoodCalc</a:t>
            </a:r>
            <a:r>
              <a:rPr lang="en-US" altLang="ko-KR" sz="1400" dirty="0"/>
              <a:t>();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</a:t>
            </a:r>
            <a:r>
              <a:rPr lang="en-US" altLang="ko-KR" sz="1400" dirty="0" err="1"/>
              <a:t>c.add</a:t>
            </a:r>
            <a:r>
              <a:rPr lang="en-US" altLang="ko-KR" sz="1400" dirty="0"/>
              <a:t>(2,3)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</a:t>
            </a:r>
            <a:r>
              <a:rPr lang="en-US" altLang="ko-KR" sz="1400" dirty="0" err="1"/>
              <a:t>c.subtract</a:t>
            </a:r>
            <a:r>
              <a:rPr lang="en-US" altLang="ko-KR" sz="1400" dirty="0"/>
              <a:t>(2,3)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</a:t>
            </a:r>
            <a:r>
              <a:rPr lang="en-US" altLang="ko-KR" sz="1400" dirty="0" err="1"/>
              <a:t>c.average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[] { 2,3,4 })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82248" y="5712648"/>
            <a:ext cx="423514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</a:t>
            </a:r>
          </a:p>
          <a:p>
            <a:r>
              <a:rPr lang="en-US" altLang="ko-KR" sz="1400" dirty="0"/>
              <a:t>-1</a:t>
            </a:r>
          </a:p>
          <a:p>
            <a:r>
              <a:rPr lang="en-US" altLang="ko-KR" sz="1400" dirty="0"/>
              <a:t>3.0</a:t>
            </a:r>
            <a:endParaRPr lang="ko-KR" altLang="en-US" sz="1400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580506" y="87214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7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16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885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실세계의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인터페이스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016281" y="4490761"/>
            <a:ext cx="3240360" cy="504056"/>
          </a:xfrm>
          <a:prstGeom prst="wedgeRoundRectCallout">
            <a:avLst>
              <a:gd name="adj1" fmla="val 14035"/>
              <a:gd name="adj2" fmla="val -84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정해진 규격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인터페이스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에 맞기만 하면 연결 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각 회사마다 구현 방법은 다름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840817" y="4501073"/>
            <a:ext cx="2101992" cy="504056"/>
          </a:xfrm>
          <a:prstGeom prst="wedgeRoundRectCallout">
            <a:avLst>
              <a:gd name="adj1" fmla="val 14035"/>
              <a:gd name="adj2" fmla="val -84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정해진 규격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인터페이스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에 맞지 않으면 연결 불가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193" y="1394417"/>
            <a:ext cx="791390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01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22668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자바의 인터페이스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069165"/>
            <a:ext cx="10515600" cy="5040689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자바의 인터페이스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클래스가 구현해야 할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메소드들이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선언되는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추상형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선언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interface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키워드로 선언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Ex) public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interface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SerialDriver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{…}</a:t>
            </a:r>
          </a:p>
          <a:p>
            <a:pPr lvl="2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 인터페이스에 대한 변화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까지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인터페이스는 상수와 추상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메소드로만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부터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상수와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추상메소드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포함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default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포함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(Java 8)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private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포함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(Java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9)</a:t>
            </a:r>
          </a:p>
          <a:p>
            <a:pPr lvl="2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static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포함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(Java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9)</a:t>
            </a: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여전히 인터페이스에는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필드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멤버 변수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선언 불가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58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2770"/>
            <a:ext cx="10515600" cy="839819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 인터페이스 사례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458333"/>
            <a:ext cx="8202930" cy="26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81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47997"/>
          </a:xfrm>
        </p:spPr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구성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요소들의 특징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243734"/>
            <a:ext cx="10515600" cy="518200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구성 요소들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상수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>
              <a:lnSpc>
                <a:spcPct val="120000"/>
              </a:lnSpc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public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 허용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public static final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생략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>
              <a:lnSpc>
                <a:spcPct val="120000"/>
              </a:lnSpc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public abstract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생략 가능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default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>
              <a:lnSpc>
                <a:spcPct val="12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인터페이스에 코드가 작성된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>
              <a:lnSpc>
                <a:spcPct val="12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인터페이스를 구현하는 클래스에 자동 상속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>
              <a:lnSpc>
                <a:spcPct val="120000"/>
              </a:lnSpc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public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접근 지정만 허용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생략 가능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private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>
              <a:lnSpc>
                <a:spcPct val="12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내에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코드가 작성되어야 함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>
              <a:lnSpc>
                <a:spcPct val="12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내에 있는 다른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의해서만 호출 가능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static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>
              <a:lnSpc>
                <a:spcPct val="120000"/>
              </a:lnSpc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public, private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모두 지정 가능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생략하면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public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52248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 인터페이스의 전체적인 특징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325563"/>
            <a:ext cx="10932622" cy="458886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인터페이스의 객체 생성 불가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타입의 레퍼런스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변수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가능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구현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인터페이스를 상속받는 클래스는 인터페이스의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추상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반드시 구현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다른 인터페이스 상속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가능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인터페이스의 다중 상속 가능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44" y="1731721"/>
            <a:ext cx="7402830" cy="552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0" y="2918978"/>
            <a:ext cx="727710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5868"/>
            <a:ext cx="10515600" cy="773718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구현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913620"/>
            <a:ext cx="10515600" cy="4938539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인터페이스의 추상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메소드를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모두 구현한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 작성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implements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키워드 사용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개의 인터페이스 동시 구현 가능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구현 사례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PhoneInterface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인터페이스를 구현한 </a:t>
            </a:r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SamsungPhone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SamsungPhone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클래스는 </a:t>
            </a:r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PhoneInterface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default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메소드상속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844521" y="2899684"/>
            <a:ext cx="669674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</a:t>
            </a:r>
            <a:r>
              <a:rPr lang="en-US" altLang="ko-KR" sz="1400" b="1" dirty="0" err="1"/>
              <a:t>SamsungPhone</a:t>
            </a:r>
            <a:r>
              <a:rPr lang="en-US" altLang="ko-KR" sz="1400" b="1" dirty="0"/>
              <a:t> implements </a:t>
            </a:r>
            <a:r>
              <a:rPr lang="en-US" altLang="ko-KR" sz="1400" b="1" dirty="0" err="1"/>
              <a:t>PhoneInterface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dirty="0"/>
              <a:t>인터페이스 구현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en-US" altLang="ko-KR" sz="1400" b="1" dirty="0" err="1"/>
              <a:t>PhoneInterface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구현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sendCall</a:t>
            </a:r>
            <a:r>
              <a:rPr lang="en-US" altLang="ko-KR" sz="1400" dirty="0"/>
              <a:t>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띠리리리링</a:t>
            </a:r>
            <a:r>
              <a:rPr lang="en-US" altLang="ko-KR" sz="1400" dirty="0"/>
              <a:t>");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receiveCall</a:t>
            </a:r>
            <a:r>
              <a:rPr lang="en-US" altLang="ko-KR" sz="1400" dirty="0"/>
              <a:t>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전화가 왔습니다</a:t>
            </a:r>
            <a:r>
              <a:rPr lang="en-US" altLang="ko-KR" sz="1400" dirty="0"/>
              <a:t>."); 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추가 작성</a:t>
            </a:r>
          </a:p>
          <a:p>
            <a:pPr defTabSz="180000"/>
            <a:r>
              <a:rPr lang="en-US" altLang="ko-KR" sz="1400" dirty="0"/>
              <a:t>	public void flash()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전화기에 불이 켜졌습니다</a:t>
            </a:r>
            <a:r>
              <a:rPr lang="en-US" altLang="ko-KR" sz="1400" dirty="0"/>
              <a:t>.");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2698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100584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8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구현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213078" y="1163395"/>
            <a:ext cx="26642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PhoneInterface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인터페이스를 구현하고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flash()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추가한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SamsungPhone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68543" y="377447"/>
            <a:ext cx="5274168" cy="581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interface </a:t>
            </a:r>
            <a:r>
              <a:rPr lang="en-US" altLang="ko-KR" sz="1200" b="1" dirty="0" err="1"/>
              <a:t>PhoneInterface</a:t>
            </a:r>
            <a:r>
              <a:rPr lang="en-US" altLang="ko-KR" sz="1200" b="1" dirty="0"/>
              <a:t> </a:t>
            </a:r>
            <a:r>
              <a:rPr lang="en-US" altLang="ko-KR" sz="1200" dirty="0"/>
              <a:t>{ // </a:t>
            </a:r>
            <a:r>
              <a:rPr lang="ko-KR" altLang="en-US" sz="1200" dirty="0"/>
              <a:t>인터페이스 선언</a:t>
            </a:r>
          </a:p>
          <a:p>
            <a:pPr defTabSz="180000"/>
            <a:r>
              <a:rPr lang="en-US" altLang="ko-KR" sz="1200" dirty="0"/>
              <a:t>	final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TIMEOUT = 10000; // </a:t>
            </a:r>
            <a:r>
              <a:rPr lang="ko-KR" altLang="en-US" sz="1200" dirty="0"/>
              <a:t>상수 필드 선언</a:t>
            </a:r>
          </a:p>
          <a:p>
            <a:pPr defTabSz="180000"/>
            <a:r>
              <a:rPr lang="en-US" altLang="ko-KR" sz="1200" dirty="0"/>
              <a:t>	void </a:t>
            </a:r>
            <a:r>
              <a:rPr lang="en-US" altLang="ko-KR" sz="1200" dirty="0" err="1"/>
              <a:t>sendCall</a:t>
            </a:r>
            <a:r>
              <a:rPr lang="en-US" altLang="ko-KR" sz="1200" dirty="0"/>
              <a:t>();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void </a:t>
            </a:r>
            <a:r>
              <a:rPr lang="en-US" altLang="ko-KR" sz="1200" dirty="0" err="1"/>
              <a:t>receiveCall</a:t>
            </a:r>
            <a:r>
              <a:rPr lang="en-US" altLang="ko-KR" sz="1200" dirty="0"/>
              <a:t>();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default void </a:t>
            </a:r>
            <a:r>
              <a:rPr lang="en-US" altLang="ko-KR" sz="1200" dirty="0" err="1"/>
              <a:t>printLogo</a:t>
            </a:r>
            <a:r>
              <a:rPr lang="en-US" altLang="ko-KR" sz="1200" dirty="0"/>
              <a:t>() { // default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("** Phone **");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PhoneInterface</a:t>
            </a:r>
            <a:r>
              <a:rPr lang="en-US" altLang="ko-KR" sz="1200" b="1" dirty="0"/>
              <a:t> </a:t>
            </a:r>
            <a:r>
              <a:rPr lang="en-US" altLang="ko-KR" sz="1200" dirty="0"/>
              <a:t>{ </a:t>
            </a:r>
            <a:r>
              <a:rPr lang="en-US" altLang="ko-KR" sz="1200" b="1" dirty="0"/>
              <a:t>// </a:t>
            </a:r>
            <a:r>
              <a:rPr lang="ko-KR" altLang="en-US" sz="1200" b="1" dirty="0"/>
              <a:t>인터페이스 구현</a:t>
            </a:r>
          </a:p>
          <a:p>
            <a:pPr defTabSz="180000"/>
            <a:r>
              <a:rPr lang="en-US" altLang="ko-KR" sz="1200" dirty="0"/>
              <a:t>	// </a:t>
            </a:r>
            <a:r>
              <a:rPr lang="en-US" altLang="ko-KR" sz="1200" dirty="0" err="1"/>
              <a:t>PhoneInterface</a:t>
            </a:r>
            <a:r>
              <a:rPr lang="ko-KR" altLang="en-US" sz="1200" dirty="0"/>
              <a:t>의 모든 추상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구현</a:t>
            </a:r>
          </a:p>
          <a:p>
            <a:pPr defTabSz="180000"/>
            <a:r>
              <a:rPr lang="en-US" altLang="ko-KR" sz="1200" dirty="0"/>
              <a:t>	@Override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sendCall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띠리리리링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@Override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receiveCall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전화가 왔습니다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추가 작성</a:t>
            </a:r>
          </a:p>
          <a:p>
            <a:pPr defTabSz="180000"/>
            <a:r>
              <a:rPr lang="en-US" altLang="ko-KR" sz="1200" dirty="0"/>
              <a:t>	public void flash()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전화기에 불이 켜졌습니다</a:t>
            </a:r>
            <a:r>
              <a:rPr lang="en-US" altLang="ko-KR" sz="1200" dirty="0"/>
              <a:t>."); 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InterfaceEx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 phone = new 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phone.printLogo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phone.sendCall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phone.receiveCall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phone.flash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3134176" y="5363427"/>
            <a:ext cx="2822101" cy="830997"/>
          </a:xfrm>
          <a:prstGeom prst="rect">
            <a:avLst/>
          </a:prstGeom>
          <a:solidFill>
            <a:srgbClr val="D0EAB4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YDVYGOStd12"/>
              </a:rPr>
              <a:t>** Phone **</a:t>
            </a:r>
          </a:p>
          <a:p>
            <a:r>
              <a:rPr lang="ko-KR" altLang="en-US" sz="1200" dirty="0" err="1">
                <a:latin typeface="YDVYGOStd12"/>
              </a:rPr>
              <a:t>띠리리리링</a:t>
            </a:r>
            <a:endParaRPr lang="ko-KR" altLang="en-US" sz="1200" dirty="0">
              <a:latin typeface="YDVYGOStd12"/>
            </a:endParaRPr>
          </a:p>
          <a:p>
            <a:r>
              <a:rPr lang="ko-KR" altLang="en-US" sz="1200" dirty="0">
                <a:latin typeface="YDVYGOStd12"/>
              </a:rPr>
              <a:t>전화가 왔습니다</a:t>
            </a:r>
            <a:r>
              <a:rPr lang="en-US" altLang="ko-KR" sz="1200" dirty="0">
                <a:latin typeface="YDVYGOStd12"/>
              </a:rPr>
              <a:t>.</a:t>
            </a:r>
          </a:p>
          <a:p>
            <a:r>
              <a:rPr lang="ko-KR" altLang="en-US" sz="1200" dirty="0">
                <a:latin typeface="YDVYGOStd12"/>
              </a:rPr>
              <a:t>전화기에 불이 켜졌습니다</a:t>
            </a:r>
            <a:r>
              <a:rPr lang="en-US" altLang="ko-KR" sz="1200" dirty="0">
                <a:latin typeface="YDVYGOStd12"/>
              </a:rPr>
              <a:t>.</a:t>
            </a:r>
            <a:endParaRPr lang="ko-KR" altLang="en-US" sz="12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42409766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2905"/>
            <a:ext cx="10515600" cy="801619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상속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940248"/>
            <a:ext cx="10515600" cy="4351338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상속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extends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이용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다중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상속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855640" y="1927738"/>
            <a:ext cx="705678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PhoneInterface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sendSMS</a:t>
            </a:r>
            <a:r>
              <a:rPr lang="en-US" altLang="ko-KR" sz="1400" dirty="0"/>
              <a:t>(); 		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receiveSMS</a:t>
            </a:r>
            <a:r>
              <a:rPr lang="en-US" altLang="ko-KR" sz="1400" dirty="0"/>
              <a:t>(); 	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2855640" y="3590767"/>
            <a:ext cx="705678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interface MP3Interface {</a:t>
            </a:r>
          </a:p>
          <a:p>
            <a:pPr defTabSz="180000"/>
            <a:r>
              <a:rPr lang="en-US" altLang="ko-KR" sz="1400" dirty="0"/>
              <a:t>	void play(); 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void stop(); 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MusicPhoneInterface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, MP3Interface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void playMP3RingTone(); 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2214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39338" y="0"/>
            <a:ext cx="9325772" cy="99060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 상속 만들기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Point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ColorPoint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939338" y="740023"/>
            <a:ext cx="100999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(x, y)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 점을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클래스와 이를 상속받아 색을 가진 점을 표현하는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ColorPoint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클래스를 만들고 활용해보자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88429" y="1327587"/>
            <a:ext cx="432048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ColorPointEx</a:t>
            </a:r>
            <a:r>
              <a:rPr lang="en-US" altLang="ko-KR" dirty="0"/>
              <a:t> </a:t>
            </a:r>
            <a:r>
              <a:rPr lang="en-US" altLang="ko-KR" b="0" dirty="0"/>
              <a:t>{</a:t>
            </a:r>
          </a:p>
          <a:p>
            <a:r>
              <a:rPr lang="en-US" altLang="ko-KR" b="0" dirty="0"/>
              <a:t>	</a:t>
            </a:r>
            <a:r>
              <a:rPr lang="en-US" altLang="ko-KR" dirty="0"/>
              <a:t>public static void main(String 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b="0" dirty="0"/>
              <a:t>		</a:t>
            </a:r>
            <a:r>
              <a:rPr lang="en-US" altLang="ko-KR" dirty="0"/>
              <a:t>Point p = new Point(); </a:t>
            </a:r>
            <a:r>
              <a:rPr lang="en-US" altLang="ko-KR" b="0" dirty="0"/>
              <a:t>// Point </a:t>
            </a:r>
            <a:r>
              <a:rPr lang="ko-KR" altLang="en-US" b="0" dirty="0"/>
              <a:t>객체 생성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p.set</a:t>
            </a:r>
            <a:r>
              <a:rPr lang="en-US" altLang="ko-KR" b="0" dirty="0"/>
              <a:t>(1, 2); // Point </a:t>
            </a:r>
            <a:r>
              <a:rPr lang="ko-KR" altLang="en-US" b="0" dirty="0"/>
              <a:t>클래스의 </a:t>
            </a:r>
            <a:r>
              <a:rPr lang="en-US" altLang="ko-KR" b="0" dirty="0"/>
              <a:t>set()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p.showPoint</a:t>
            </a:r>
            <a:r>
              <a:rPr lang="en-US" altLang="ko-KR" b="0" dirty="0"/>
              <a:t>();</a:t>
            </a:r>
          </a:p>
          <a:p>
            <a:endParaRPr lang="en-US" altLang="ko-KR" b="0" dirty="0"/>
          </a:p>
          <a:p>
            <a:r>
              <a:rPr lang="en-US" altLang="ko-KR" b="0" dirty="0"/>
              <a:t>		</a:t>
            </a:r>
            <a:r>
              <a:rPr lang="en-US" altLang="ko-KR" dirty="0" err="1"/>
              <a:t>ColorPoint</a:t>
            </a:r>
            <a:r>
              <a:rPr lang="en-US" altLang="ko-KR" dirty="0"/>
              <a:t> </a:t>
            </a:r>
            <a:r>
              <a:rPr lang="en-US" altLang="ko-KR" dirty="0" err="1"/>
              <a:t>cp</a:t>
            </a:r>
            <a:r>
              <a:rPr lang="en-US" altLang="ko-KR" dirty="0"/>
              <a:t> = new </a:t>
            </a:r>
            <a:r>
              <a:rPr lang="en-US" altLang="ko-KR" dirty="0" err="1"/>
              <a:t>ColorPoint</a:t>
            </a:r>
            <a:r>
              <a:rPr lang="en-US" altLang="ko-KR" dirty="0"/>
              <a:t>();</a:t>
            </a:r>
            <a:r>
              <a:rPr lang="en-US" altLang="ko-KR" b="0" dirty="0"/>
              <a:t> // </a:t>
            </a:r>
            <a:r>
              <a:rPr lang="en-US" altLang="ko-KR" b="0" dirty="0" err="1"/>
              <a:t>ColorPoint</a:t>
            </a:r>
            <a:r>
              <a:rPr lang="en-US" altLang="ko-KR" b="0" dirty="0"/>
              <a:t> </a:t>
            </a:r>
            <a:r>
              <a:rPr lang="ko-KR" altLang="en-US" b="0" dirty="0"/>
              <a:t>객체 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cp.set</a:t>
            </a:r>
            <a:r>
              <a:rPr lang="en-US" altLang="ko-KR" b="0" dirty="0"/>
              <a:t>(3, 4); // Point</a:t>
            </a:r>
            <a:r>
              <a:rPr lang="ko-KR" altLang="en-US" b="0" dirty="0"/>
              <a:t>의 </a:t>
            </a:r>
            <a:r>
              <a:rPr lang="en-US" altLang="ko-KR" b="0" dirty="0"/>
              <a:t>set()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cp.setColor</a:t>
            </a:r>
            <a:r>
              <a:rPr lang="en-US" altLang="ko-KR" b="0" dirty="0"/>
              <a:t>("red"); // </a:t>
            </a:r>
            <a:r>
              <a:rPr lang="en-US" altLang="ko-KR" b="0" dirty="0" err="1"/>
              <a:t>ColorPoint</a:t>
            </a:r>
            <a:r>
              <a:rPr lang="ko-KR" altLang="en-US" b="0" dirty="0"/>
              <a:t>의 </a:t>
            </a:r>
            <a:r>
              <a:rPr lang="en-US" altLang="ko-KR" b="0" dirty="0" err="1"/>
              <a:t>setColor</a:t>
            </a:r>
            <a:r>
              <a:rPr lang="en-US" altLang="ko-KR" b="0" dirty="0"/>
              <a:t>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cp.showColorPoint</a:t>
            </a:r>
            <a:r>
              <a:rPr lang="en-US" altLang="ko-KR" b="0" dirty="0"/>
              <a:t>(); // </a:t>
            </a:r>
            <a:r>
              <a:rPr lang="ko-KR" altLang="en-US" b="0" dirty="0"/>
              <a:t>컬러와 좌표 출력</a:t>
            </a:r>
          </a:p>
          <a:p>
            <a:r>
              <a:rPr lang="en-US" altLang="ko-KR" b="0" dirty="0"/>
              <a:t>	}</a:t>
            </a:r>
          </a:p>
          <a:p>
            <a:r>
              <a:rPr lang="en-US" altLang="ko-KR" b="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05065" y="1327587"/>
            <a:ext cx="416734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 // </a:t>
            </a:r>
            <a:r>
              <a:rPr lang="ko-KR" altLang="en-US" sz="1200" dirty="0"/>
              <a:t>한 점을 구성하는 </a:t>
            </a:r>
            <a:r>
              <a:rPr lang="en-US" altLang="ko-KR" sz="1200" dirty="0"/>
              <a:t>x, 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public void set(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점의 좌표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("(" + x + "," + y + ")");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88431" y="3764987"/>
            <a:ext cx="4320479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(1,2)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red(3,4)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405065" y="3320215"/>
            <a:ext cx="416734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// Point</a:t>
            </a:r>
            <a:r>
              <a:rPr lang="ko-KR" altLang="en-US" sz="1200" dirty="0"/>
              <a:t>를 상속받은 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 </a:t>
            </a:r>
            <a:r>
              <a:rPr lang="ko-KR" altLang="en-US" sz="1200" dirty="0"/>
              <a:t>선언</a:t>
            </a:r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 extends Point </a:t>
            </a:r>
            <a:r>
              <a:rPr lang="en-US" altLang="ko-KR" sz="1200" dirty="0"/>
              <a:t>{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private String color; // </a:t>
            </a:r>
            <a:r>
              <a:rPr lang="ko-KR" altLang="en-US" sz="1200" dirty="0"/>
              <a:t>점의 색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public void </a:t>
            </a:r>
            <a:r>
              <a:rPr lang="en-US" altLang="ko-KR" sz="1200" dirty="0" err="1"/>
              <a:t>setColor</a:t>
            </a:r>
            <a:r>
              <a:rPr lang="en-US" altLang="ko-KR" sz="1200" dirty="0"/>
              <a:t>(String color)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this.color</a:t>
            </a:r>
            <a:r>
              <a:rPr lang="en-US" altLang="ko-KR" sz="1200" dirty="0"/>
              <a:t> = color;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showColorPoint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컬러 점의 좌표 출력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(color);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(); // Point </a:t>
            </a:r>
            <a:r>
              <a:rPr lang="ko-KR" altLang="en-US" sz="1200" dirty="0"/>
              <a:t>클래스의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</a:t>
            </a:r>
            <a:r>
              <a:rPr lang="ko-KR" altLang="en-US" sz="1200" dirty="0"/>
              <a:t>호출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952506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3248"/>
            <a:ext cx="10515600" cy="918538"/>
          </a:xfrm>
        </p:spPr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인터페이스의 목적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927649" y="2420889"/>
            <a:ext cx="5806715" cy="3654439"/>
            <a:chOff x="1900642" y="1631452"/>
            <a:chExt cx="5806715" cy="365443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6444208" y="2082460"/>
              <a:ext cx="1080120" cy="1440160"/>
            </a:xfrm>
            <a:prstGeom prst="roundRect">
              <a:avLst>
                <a:gd name="adj" fmla="val 10895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4984" y="2279524"/>
              <a:ext cx="1038570" cy="1195929"/>
            </a:xfrm>
            <a:prstGeom prst="rect">
              <a:avLst/>
            </a:prstGeom>
            <a:noFill/>
          </p:spPr>
        </p:pic>
        <p:sp>
          <p:nvSpPr>
            <p:cNvPr id="5" name="한쪽 모서리가 잘린 사각형 4"/>
            <p:cNvSpPr/>
            <p:nvPr/>
          </p:nvSpPr>
          <p:spPr>
            <a:xfrm>
              <a:off x="4257300" y="2132856"/>
              <a:ext cx="864096" cy="936104"/>
            </a:xfrm>
            <a:prstGeom prst="snip1Rect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u="sng" dirty="0">
                  <a:solidFill>
                    <a:schemeClr val="tx1"/>
                  </a:solidFill>
                </a:rPr>
                <a:t>    </a:t>
              </a:r>
              <a:endParaRPr lang="ko-KR" altLang="en-US" sz="1400" u="sng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85311" y="1631452"/>
              <a:ext cx="17173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/>
                <a:t>MobilePhoneInterface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인터페이스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0679" y="2217288"/>
              <a:ext cx="723602" cy="833239"/>
            </a:xfrm>
            <a:prstGeom prst="rect">
              <a:avLst/>
            </a:prstGeom>
            <a:noFill/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4644008" y="3501008"/>
              <a:ext cx="1080120" cy="1440160"/>
            </a:xfrm>
            <a:prstGeom prst="roundRect">
              <a:avLst>
                <a:gd name="adj" fmla="val 10895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23205" y="3040482"/>
              <a:ext cx="1080120" cy="1440160"/>
            </a:xfrm>
            <a:prstGeom prst="roundRect">
              <a:avLst>
                <a:gd name="adj" fmla="val 10895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48" y="3752598"/>
              <a:ext cx="990326" cy="1140375"/>
            </a:xfrm>
            <a:prstGeom prst="rect">
              <a:avLst/>
            </a:prstGeom>
            <a:noFill/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1894" y="3287636"/>
              <a:ext cx="997724" cy="1148894"/>
            </a:xfrm>
            <a:prstGeom prst="rect">
              <a:avLst/>
            </a:prstGeom>
            <a:noFill/>
          </p:spPr>
        </p:pic>
        <p:cxnSp>
          <p:nvCxnSpPr>
            <p:cNvPr id="17" name="직선 화살표 연결선 16"/>
            <p:cNvCxnSpPr>
              <a:stCxn id="5" idx="1"/>
              <a:endCxn id="8" idx="0"/>
            </p:cNvCxnSpPr>
            <p:nvPr/>
          </p:nvCxnSpPr>
          <p:spPr>
            <a:xfrm>
              <a:off x="4689348" y="3068960"/>
              <a:ext cx="494720" cy="432048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5141508" y="2845467"/>
              <a:ext cx="681697" cy="28273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5" idx="0"/>
            </p:cNvCxnSpPr>
            <p:nvPr/>
          </p:nvCxnSpPr>
          <p:spPr>
            <a:xfrm flipV="1">
              <a:off x="5121396" y="2519889"/>
              <a:ext cx="1322812" cy="810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4524272" y="5008892"/>
              <a:ext cx="131959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/>
                <a:t>SamsungPhone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976975" y="4483673"/>
              <a:ext cx="8574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/>
                <a:t>LGPhone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984082" y="3486227"/>
              <a:ext cx="72327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/>
                <a:t>IPhone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900642" y="3182012"/>
              <a:ext cx="1368152" cy="144016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78234" y="4622172"/>
              <a:ext cx="116249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/>
                <a:t>전화기 모듈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응용프로그램 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코드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06931" y="3156362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790806" y="3593809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39215" y="2193655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57300" y="2091598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H="1">
              <a:off x="2915816" y="2942946"/>
              <a:ext cx="1341484" cy="342038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502704" y="2348880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구현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62709" y="2794801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구현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22652" y="3132048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구현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02846" y="2843094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참고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104085" y="3606673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/>
                <a:t>sendCall</a:t>
              </a:r>
              <a:r>
                <a:rPr lang="en-US" altLang="ko-KR" sz="1400" dirty="0"/>
                <a:t>()</a:t>
              </a:r>
              <a:endParaRPr lang="ko-KR" altLang="en-US" sz="1400" dirty="0"/>
            </a:p>
          </p:txBody>
        </p:sp>
        <p:cxnSp>
          <p:nvCxnSpPr>
            <p:cNvPr id="42" name="직선 화살표 연결선 41"/>
            <p:cNvCxnSpPr>
              <a:stCxn id="40" idx="3"/>
              <a:endCxn id="30" idx="1"/>
            </p:cNvCxnSpPr>
            <p:nvPr/>
          </p:nvCxnSpPr>
          <p:spPr>
            <a:xfrm flipV="1">
              <a:off x="3080634" y="3732309"/>
              <a:ext cx="1710172" cy="28253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3710179" y="3522620"/>
              <a:ext cx="4924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/>
                <a:t>호출</a:t>
              </a: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998803" y="1419837"/>
            <a:ext cx="84290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인터페이스는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스펙을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주어 클래스들이 그 기능을 서로 다르게 구현할 수 있도록 하는 클래스의 규격 선언이며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다형성을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실현하는 도구이다</a:t>
            </a:r>
          </a:p>
        </p:txBody>
      </p:sp>
    </p:spTree>
    <p:extLst>
      <p:ext uri="{BB962C8B-B14F-4D97-AF65-F5344CB8AC3E}">
        <p14:creationId xmlns:p14="http://schemas.microsoft.com/office/powerpoint/2010/main" val="7303250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7775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다중 인터페이스 구현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36648" y="1451321"/>
            <a:ext cx="7776864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AIInterface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recognizeSpeech</a:t>
            </a:r>
            <a:r>
              <a:rPr lang="en-US" altLang="ko-KR" sz="1400" dirty="0"/>
              <a:t>(); // </a:t>
            </a:r>
            <a:r>
              <a:rPr lang="ko-KR" altLang="en-US" sz="1400" dirty="0"/>
              <a:t>음성 인식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synthesizeSpeech</a:t>
            </a:r>
            <a:r>
              <a:rPr lang="en-US" altLang="ko-KR" sz="1400" dirty="0"/>
              <a:t>(); // </a:t>
            </a:r>
            <a:r>
              <a:rPr lang="ko-KR" altLang="en-US" sz="1400" dirty="0"/>
              <a:t>음성 합성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class </a:t>
            </a:r>
            <a:r>
              <a:rPr lang="en-US" altLang="ko-KR" sz="1400" b="1" dirty="0" err="1"/>
              <a:t>AIPhone</a:t>
            </a:r>
            <a:r>
              <a:rPr lang="en-US" altLang="ko-KR" sz="1400" b="1" dirty="0"/>
              <a:t> implements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AIInterface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dirty="0"/>
              <a:t>인터페이스 구현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en-US" altLang="ko-KR" sz="1400" b="1" dirty="0" err="1"/>
              <a:t>MobilePhoneInterface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구현한다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sendCall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receiveCall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sendSMS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receiveSMS</a:t>
            </a:r>
            <a:r>
              <a:rPr lang="en-US" altLang="ko-KR" sz="1400" dirty="0"/>
              <a:t>() { ... 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en-US" altLang="ko-KR" sz="1400" b="1" dirty="0" err="1"/>
              <a:t>AIInterface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구현한다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recognizeSpeech</a:t>
            </a:r>
            <a:r>
              <a:rPr lang="en-US" altLang="ko-KR" sz="1400" dirty="0"/>
              <a:t>() { ... } // </a:t>
            </a:r>
            <a:r>
              <a:rPr lang="ko-KR" altLang="en-US" sz="1400" dirty="0"/>
              <a:t>음성 인식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synthesizeSpeech</a:t>
            </a:r>
            <a:r>
              <a:rPr lang="en-US" altLang="ko-KR" sz="1400" dirty="0"/>
              <a:t>() { ... } // </a:t>
            </a:r>
            <a:r>
              <a:rPr lang="ko-KR" altLang="en-US" sz="1400" dirty="0"/>
              <a:t>음성 합성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추가적으로 다른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작성할 수 있다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touch() { ...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2136648" y="868072"/>
            <a:ext cx="7647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클래스는 하나 이상의 인터페이스를 구현할 수 있음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447928" y="3179512"/>
            <a:ext cx="2952328" cy="442674"/>
          </a:xfrm>
          <a:prstGeom prst="wedgeRoundRectCallout">
            <a:avLst>
              <a:gd name="adj1" fmla="val -57882"/>
              <a:gd name="adj2" fmla="val 102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YDVYGOStd12"/>
              </a:rPr>
              <a:t>클래스에서 인터페이스의 </a:t>
            </a:r>
            <a:r>
              <a:rPr lang="ko-KR" altLang="en-US" sz="1000" dirty="0" err="1">
                <a:latin typeface="YDVYGOStd12"/>
              </a:rPr>
              <a:t>메소드를</a:t>
            </a:r>
            <a:r>
              <a:rPr lang="ko-KR" altLang="en-US" sz="1000" dirty="0">
                <a:latin typeface="YDVYGOStd12"/>
              </a:rPr>
              <a:t> 구현할 때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public</a:t>
            </a:r>
            <a:r>
              <a:rPr lang="ko-KR" altLang="en-US" sz="1000" dirty="0">
                <a:latin typeface="YDVYGOStd12"/>
              </a:rPr>
              <a:t>을 생략하면 오류 발생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759155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5388" y="15205"/>
            <a:ext cx="11438313" cy="832693"/>
          </a:xfrm>
        </p:spPr>
        <p:txBody>
          <a:bodyPr>
            <a:normAutofit fontScale="90000"/>
          </a:bodyPr>
          <a:lstStyle/>
          <a:p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9 :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인터페이스를 구현하고 동시에 클래스를 상속받는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895609" y="798610"/>
            <a:ext cx="3960440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interface </a:t>
            </a:r>
            <a:r>
              <a:rPr lang="en-US" altLang="ko-KR" sz="1000" b="1" dirty="0" err="1"/>
              <a:t>PhoneInterface</a:t>
            </a:r>
            <a:r>
              <a:rPr lang="en-US" altLang="ko-KR" sz="1000" b="1" dirty="0"/>
              <a:t> </a:t>
            </a:r>
            <a:r>
              <a:rPr lang="en-US" altLang="ko-KR" sz="1000" dirty="0"/>
              <a:t>{ // </a:t>
            </a:r>
            <a:r>
              <a:rPr lang="ko-KR" altLang="en-US" sz="1000" dirty="0"/>
              <a:t>인터페이스 선언</a:t>
            </a:r>
          </a:p>
          <a:p>
            <a:pPr defTabSz="180000"/>
            <a:r>
              <a:rPr lang="en-US" altLang="ko-KR" sz="1000" dirty="0"/>
              <a:t>	final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TIMEOUT = 10000; // </a:t>
            </a:r>
            <a:r>
              <a:rPr lang="ko-KR" altLang="en-US" sz="1000" dirty="0"/>
              <a:t>상수 필드 선언</a:t>
            </a:r>
          </a:p>
          <a:p>
            <a:pPr defTabSz="180000"/>
            <a:r>
              <a:rPr lang="en-US" altLang="ko-KR" sz="1000" dirty="0"/>
              <a:t>	void </a:t>
            </a:r>
            <a:r>
              <a:rPr lang="en-US" altLang="ko-KR" sz="1000" dirty="0" err="1"/>
              <a:t>sendCall</a:t>
            </a:r>
            <a:r>
              <a:rPr lang="en-US" altLang="ko-KR" sz="1000" dirty="0"/>
              <a:t>(); // </a:t>
            </a:r>
            <a:r>
              <a:rPr lang="ko-KR" altLang="en-US" sz="1000" dirty="0"/>
              <a:t>추상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void </a:t>
            </a:r>
            <a:r>
              <a:rPr lang="en-US" altLang="ko-KR" sz="1000" dirty="0" err="1"/>
              <a:t>receiveCall</a:t>
            </a:r>
            <a:r>
              <a:rPr lang="en-US" altLang="ko-KR" sz="1000" dirty="0"/>
              <a:t>(); // </a:t>
            </a:r>
            <a:r>
              <a:rPr lang="ko-KR" altLang="en-US" sz="1000" dirty="0"/>
              <a:t>추상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default void </a:t>
            </a:r>
            <a:r>
              <a:rPr lang="en-US" altLang="ko-KR" sz="1000" dirty="0" err="1"/>
              <a:t>printLogo</a:t>
            </a:r>
            <a:r>
              <a:rPr lang="en-US" altLang="ko-KR" sz="1000" dirty="0"/>
              <a:t>() { // default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("** Phone **");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interface </a:t>
            </a:r>
            <a:r>
              <a:rPr lang="en-US" altLang="ko-KR" sz="1000" b="1" dirty="0" err="1"/>
              <a:t>MobilePhoneInterface</a:t>
            </a:r>
            <a:r>
              <a:rPr lang="en-US" altLang="ko-KR" sz="1000" b="1" dirty="0"/>
              <a:t> extends </a:t>
            </a:r>
            <a:r>
              <a:rPr lang="en-US" altLang="ko-KR" sz="1000" b="1" dirty="0" err="1"/>
              <a:t>PhoneInterface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void </a:t>
            </a:r>
            <a:r>
              <a:rPr lang="en-US" altLang="ko-KR" sz="1000" dirty="0" err="1"/>
              <a:t>sendSMS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void </a:t>
            </a:r>
            <a:r>
              <a:rPr lang="en-US" altLang="ko-KR" sz="1000" dirty="0" err="1"/>
              <a:t>receiveSMS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interface MP3Interface</a:t>
            </a:r>
            <a:r>
              <a:rPr lang="en-US" altLang="ko-KR" sz="1000" dirty="0"/>
              <a:t> { // </a:t>
            </a:r>
            <a:r>
              <a:rPr lang="ko-KR" altLang="en-US" sz="1000" dirty="0"/>
              <a:t>인터페이스 선언</a:t>
            </a:r>
          </a:p>
          <a:p>
            <a:pPr defTabSz="180000"/>
            <a:r>
              <a:rPr lang="en-US" altLang="ko-KR" sz="1000" dirty="0"/>
              <a:t>	public void play();</a:t>
            </a:r>
          </a:p>
          <a:p>
            <a:pPr defTabSz="180000"/>
            <a:r>
              <a:rPr lang="en-US" altLang="ko-KR" sz="1000" dirty="0"/>
              <a:t>	public void stop();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class PDA</a:t>
            </a:r>
            <a:r>
              <a:rPr lang="en-US" altLang="ko-KR" sz="1000" dirty="0"/>
              <a:t> { // </a:t>
            </a:r>
            <a:r>
              <a:rPr lang="ko-KR" altLang="en-US" sz="1000" dirty="0"/>
              <a:t>클래스 작성</a:t>
            </a:r>
          </a:p>
          <a:p>
            <a:pPr defTabSz="180000"/>
            <a:r>
              <a:rPr lang="en-US" altLang="ko-KR" sz="1000" dirty="0"/>
              <a:t>	public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calculate(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x,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y) {</a:t>
            </a:r>
          </a:p>
          <a:p>
            <a:pPr defTabSz="180000"/>
            <a:r>
              <a:rPr lang="en-US" altLang="ko-KR" sz="1000" dirty="0"/>
              <a:t>		return x + y;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// </a:t>
            </a:r>
            <a:r>
              <a:rPr lang="en-US" altLang="ko-KR" sz="1000" dirty="0" err="1"/>
              <a:t>SmartPhone</a:t>
            </a:r>
            <a:r>
              <a:rPr lang="en-US" altLang="ko-KR" sz="1000" dirty="0"/>
              <a:t> </a:t>
            </a:r>
            <a:r>
              <a:rPr lang="ko-KR" altLang="en-US" sz="1000" dirty="0"/>
              <a:t>클래스는 </a:t>
            </a:r>
            <a:r>
              <a:rPr lang="en-US" altLang="ko-KR" sz="1000" dirty="0"/>
              <a:t>PDA</a:t>
            </a:r>
            <a:r>
              <a:rPr lang="ko-KR" altLang="en-US" sz="1000" dirty="0"/>
              <a:t>를 상속받고</a:t>
            </a:r>
            <a:r>
              <a:rPr lang="en-US" altLang="ko-KR" sz="1000" dirty="0"/>
              <a:t>,</a:t>
            </a:r>
          </a:p>
          <a:p>
            <a:pPr defTabSz="180000"/>
            <a:r>
              <a:rPr lang="en-US" altLang="ko-KR" sz="1000" dirty="0"/>
              <a:t>// </a:t>
            </a:r>
            <a:r>
              <a:rPr lang="en-US" altLang="ko-KR" sz="1000" dirty="0" err="1"/>
              <a:t>MobilePhoneInterface</a:t>
            </a:r>
            <a:r>
              <a:rPr lang="ko-KR" altLang="en-US" sz="1000" dirty="0"/>
              <a:t>와 </a:t>
            </a:r>
            <a:r>
              <a:rPr lang="en-US" altLang="ko-KR" sz="1000" dirty="0"/>
              <a:t>MP3Interface </a:t>
            </a:r>
            <a:r>
              <a:rPr lang="ko-KR" altLang="en-US" sz="1000" dirty="0"/>
              <a:t>인터페이스에 선언된 추상 </a:t>
            </a:r>
            <a:r>
              <a:rPr lang="ko-KR" altLang="en-US" sz="1000" dirty="0" err="1"/>
              <a:t>메소드를</a:t>
            </a:r>
            <a:r>
              <a:rPr lang="ko-KR" altLang="en-US" sz="1000" dirty="0"/>
              <a:t> 모두 구현한다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SmartPhone</a:t>
            </a:r>
            <a:r>
              <a:rPr lang="en-US" altLang="ko-KR" sz="1000" b="1" dirty="0"/>
              <a:t> extends PDA implements </a:t>
            </a:r>
            <a:r>
              <a:rPr lang="en-US" altLang="ko-KR" sz="1000" b="1" dirty="0" err="1"/>
              <a:t>MobilePhoneInterface</a:t>
            </a:r>
            <a:r>
              <a:rPr lang="en-US" altLang="ko-KR" sz="1000" b="1" dirty="0"/>
              <a:t>, MP3Interface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// </a:t>
            </a:r>
            <a:r>
              <a:rPr lang="en-US" altLang="ko-KR" sz="1000" dirty="0" err="1"/>
              <a:t>MobilePhoneInterface</a:t>
            </a:r>
            <a:r>
              <a:rPr lang="ko-KR" altLang="en-US" sz="1000" dirty="0"/>
              <a:t>의 추상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구현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</a:t>
            </a:r>
            <a:r>
              <a:rPr lang="en-US" altLang="ko-KR" sz="1000" dirty="0" err="1"/>
              <a:t>sendCall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따르릉따르릉</a:t>
            </a:r>
            <a:r>
              <a:rPr lang="en-US" altLang="ko-KR" sz="1000" dirty="0"/>
              <a:t>~~");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</a:t>
            </a:r>
            <a:r>
              <a:rPr lang="en-US" altLang="ko-KR" sz="1000" dirty="0" err="1"/>
              <a:t>receiveCall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전화 왔어요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997211" y="789709"/>
            <a:ext cx="3007691" cy="5487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</a:t>
            </a:r>
            <a:r>
              <a:rPr lang="en-US" altLang="ko-KR" sz="1000" dirty="0" err="1"/>
              <a:t>sendSMS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문자갑니다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</a:t>
            </a:r>
            <a:r>
              <a:rPr lang="en-US" altLang="ko-KR" sz="1000" dirty="0" err="1"/>
              <a:t>receiveSMS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문자왔어요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// MP3Interface</a:t>
            </a:r>
            <a:r>
              <a:rPr lang="ko-KR" altLang="en-US" sz="1000" dirty="0"/>
              <a:t>의 추상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구현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play()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음악 연주합니다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stop()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음악 중단합니다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// </a:t>
            </a:r>
            <a:r>
              <a:rPr lang="ko-KR" altLang="en-US" sz="1000" dirty="0"/>
              <a:t>추가로 작성한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public void schedule()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일정 관리합니다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public class </a:t>
            </a:r>
            <a:r>
              <a:rPr lang="en-US" altLang="ko-KR" sz="1000" b="1" dirty="0" err="1"/>
              <a:t>InterfaceEx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public static void main(String 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 err="1"/>
              <a:t>SmartPhone</a:t>
            </a:r>
            <a:r>
              <a:rPr lang="en-US" altLang="ko-KR" sz="1000" b="1" dirty="0"/>
              <a:t> phone = new </a:t>
            </a:r>
            <a:r>
              <a:rPr lang="en-US" altLang="ko-KR" sz="1000" b="1" dirty="0" err="1"/>
              <a:t>SmartPhone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phone.printLogo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phone.sendCall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phone.play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("3</a:t>
            </a:r>
            <a:r>
              <a:rPr lang="ko-KR" altLang="en-US" sz="1000" dirty="0"/>
              <a:t>과 </a:t>
            </a:r>
            <a:r>
              <a:rPr lang="en-US" altLang="ko-KR" sz="1000" dirty="0"/>
              <a:t>5</a:t>
            </a:r>
            <a:r>
              <a:rPr lang="ko-KR" altLang="en-US" sz="1000" dirty="0"/>
              <a:t>를 더하면 </a:t>
            </a:r>
            <a:r>
              <a:rPr lang="en-US" altLang="ko-KR" sz="1000" dirty="0"/>
              <a:t>" +</a:t>
            </a:r>
          </a:p>
          <a:p>
            <a:pPr defTabSz="180000"/>
            <a:r>
              <a:rPr lang="en-US" altLang="ko-KR" sz="1000" dirty="0"/>
              <a:t>		 </a:t>
            </a:r>
            <a:r>
              <a:rPr lang="en-US" altLang="ko-KR" sz="1000" dirty="0" err="1"/>
              <a:t>phone.calculate</a:t>
            </a:r>
            <a:r>
              <a:rPr lang="en-US" altLang="ko-KR" sz="1000" dirty="0"/>
              <a:t>(3,5));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phone.schedule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8" name="직사각형 7"/>
          <p:cNvSpPr/>
          <p:nvPr/>
        </p:nvSpPr>
        <p:spPr>
          <a:xfrm>
            <a:off x="9146063" y="5338314"/>
            <a:ext cx="1280347" cy="938719"/>
          </a:xfrm>
          <a:prstGeom prst="rect">
            <a:avLst/>
          </a:prstGeom>
          <a:solidFill>
            <a:srgbClr val="D0EAB4"/>
          </a:solidFill>
        </p:spPr>
        <p:txBody>
          <a:bodyPr wrap="square">
            <a:spAutoFit/>
          </a:bodyPr>
          <a:lstStyle/>
          <a:p>
            <a:r>
              <a:rPr lang="en-US" altLang="ko-KR" sz="1100" dirty="0"/>
              <a:t>** Phone **</a:t>
            </a:r>
          </a:p>
          <a:p>
            <a:r>
              <a:rPr lang="ko-KR" altLang="en-US" sz="1100" dirty="0" err="1"/>
              <a:t>따르릉따르릉</a:t>
            </a:r>
            <a:r>
              <a:rPr lang="en-US" altLang="ko-KR" sz="1100" dirty="0"/>
              <a:t>~~</a:t>
            </a:r>
          </a:p>
          <a:p>
            <a:r>
              <a:rPr lang="ko-KR" altLang="en-US" sz="1100" dirty="0"/>
              <a:t>음악 연주합니다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3</a:t>
            </a:r>
            <a:r>
              <a:rPr lang="ko-KR" altLang="en-US" sz="1100" dirty="0"/>
              <a:t>과 </a:t>
            </a:r>
            <a:r>
              <a:rPr lang="en-US" altLang="ko-KR" sz="1100" dirty="0"/>
              <a:t>5</a:t>
            </a:r>
            <a:r>
              <a:rPr lang="ko-KR" altLang="en-US" sz="1100" dirty="0"/>
              <a:t>를 더하면 </a:t>
            </a:r>
            <a:r>
              <a:rPr lang="en-US" altLang="ko-KR" sz="1100" dirty="0"/>
              <a:t>8</a:t>
            </a:r>
          </a:p>
          <a:p>
            <a:r>
              <a:rPr lang="ko-KR" altLang="en-US" sz="1100" dirty="0"/>
              <a:t>일정 관리합니다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298864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1946" y="99753"/>
            <a:ext cx="10681854" cy="764771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클래스와 인터페이스 비교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838200" y="994352"/>
            <a:ext cx="10515600" cy="4351338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유사점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객체를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생성할 수 없고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상속을 위한 슈퍼 클래스로만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다형성을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실현하기 위한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다른 점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02" y="2694888"/>
            <a:ext cx="7046595" cy="34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2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객체 생성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412776"/>
            <a:ext cx="8514528" cy="4522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88088" y="5940485"/>
            <a:ext cx="313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* new </a:t>
            </a:r>
            <a:r>
              <a:rPr lang="en-US" altLang="ko-KR" sz="1600" dirty="0" err="1">
                <a:solidFill>
                  <a:srgbClr val="FF0000"/>
                </a:solidFill>
              </a:rPr>
              <a:t>ColorPoint</a:t>
            </a:r>
            <a:r>
              <a:rPr lang="en-US" altLang="ko-KR" sz="1600" dirty="0">
                <a:solidFill>
                  <a:srgbClr val="FF0000"/>
                </a:solidFill>
              </a:rPr>
              <a:t>()</a:t>
            </a:r>
            <a:r>
              <a:rPr lang="ko-KR" altLang="en-US" sz="1600" dirty="0">
                <a:solidFill>
                  <a:srgbClr val="FF0000"/>
                </a:solidFill>
              </a:rPr>
              <a:t>에 의해 생긴 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  서브 클래스 객체에 주목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9811" y="3144253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부모가 갖고 있어서 사용할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462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서브클래스에서 슈퍼 클래스의 멤버 접근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1412777"/>
            <a:ext cx="6552728" cy="52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00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5205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 상속의 특징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050979"/>
            <a:ext cx="8153400" cy="1872208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다중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상속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지원하지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않음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상속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횟수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무제한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상속의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최상위 조상 클래스는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java.lang.Object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클래스는 자동으로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java.lang.Object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상속받음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 컴파일러에 의해 자동으로 이루어짐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953" y="3015093"/>
            <a:ext cx="6048672" cy="324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179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2198</Words>
  <Application>Microsoft Office PowerPoint</Application>
  <PresentationFormat>와이드스크린</PresentationFormat>
  <Paragraphs>880</Paragraphs>
  <Slides>63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2" baseType="lpstr">
      <vt:lpstr>YDVYGOStd12</vt:lpstr>
      <vt:lpstr>YDVYMjOStd12</vt:lpstr>
      <vt:lpstr>YDVYMjOStd13</vt:lpstr>
      <vt:lpstr>나눔고딕</vt:lpstr>
      <vt:lpstr>나눔스퀘어 ExtraBold</vt:lpstr>
      <vt:lpstr>맑은 고딕</vt:lpstr>
      <vt:lpstr>Arial</vt:lpstr>
      <vt:lpstr>Consolas</vt:lpstr>
      <vt:lpstr>Office 테마</vt:lpstr>
      <vt:lpstr>상속(inheritance)</vt:lpstr>
      <vt:lpstr>상속 (inheritance)</vt:lpstr>
      <vt:lpstr>상속의 편리한 사례</vt:lpstr>
      <vt:lpstr>객체 지향에서 상속의 장점</vt:lpstr>
      <vt:lpstr>클래스 상속과 객체</vt:lpstr>
      <vt:lpstr>예제 1 : 클래스 상속 만들기 - Point와 ColorPoint 클래스</vt:lpstr>
      <vt:lpstr>예제 1의 객체 생성</vt:lpstr>
      <vt:lpstr>서브클래스에서 슈퍼 클래스의 멤버 접근</vt:lpstr>
      <vt:lpstr>자바 상속의 특징</vt:lpstr>
      <vt:lpstr>상속과 접근 지정자 </vt:lpstr>
      <vt:lpstr>상속과 접근 지정자 </vt:lpstr>
      <vt:lpstr>슈퍼 클래스의 멤버에 대한 서브 클래스의 접근</vt:lpstr>
      <vt:lpstr>예제 2: 상속 관계에 있는 클래스 간 멤버 접근</vt:lpstr>
      <vt:lpstr>서브 클래스/슈퍼 클래스의 생성자 호출 및 실행 </vt:lpstr>
      <vt:lpstr>슈퍼클래스와 서브 클래스의 생성자간의 호출 및 실행 관계</vt:lpstr>
      <vt:lpstr>서브 클래스에서 슈퍼 클래스의 생성자 선택</vt:lpstr>
      <vt:lpstr>PowerPoint 프레젠테이션</vt:lpstr>
      <vt:lpstr>슈퍼 클래스에 기본 생성자가 없어 오류 난 경우</vt:lpstr>
      <vt:lpstr>PowerPoint 프레젠테이션</vt:lpstr>
      <vt:lpstr>super()를 이용하여 명시적으로 슈퍼 클래스 생성자 선택</vt:lpstr>
      <vt:lpstr>super()를 이용한 사례</vt:lpstr>
      <vt:lpstr>예제 3 : super()를 활용한 ColorPoint 작성</vt:lpstr>
      <vt:lpstr>사람은 생물이다.</vt:lpstr>
      <vt:lpstr>업캐스팅(upcasting)</vt:lpstr>
      <vt:lpstr>업캐스팅 사례</vt:lpstr>
      <vt:lpstr>다운캐스팅(downcasting)</vt:lpstr>
      <vt:lpstr>다운캐스팅 사례</vt:lpstr>
      <vt:lpstr>instanceof 연산자와 객체의 타입 판단</vt:lpstr>
      <vt:lpstr>업캐스팅 레퍼런스가 가리키는 객체는?</vt:lpstr>
      <vt:lpstr>Person 타입의 레퍼런스 person이 어떤 타입의 객체를 가리키는지 알 수 없음</vt:lpstr>
      <vt:lpstr>instanceof 사용 예</vt:lpstr>
      <vt:lpstr>예제 4 : instanceof 연산자 활용</vt:lpstr>
      <vt:lpstr>메소드 오버라이딩</vt:lpstr>
      <vt:lpstr>메소드 오버라이딩 사례</vt:lpstr>
      <vt:lpstr>오버라이딩에 의해 서브 클래스의 메소드 호출</vt:lpstr>
      <vt:lpstr>오버라이딩의 목적, 다형성 실현</vt:lpstr>
      <vt:lpstr>예제 5 : 메소드 오버라이딩으로 다형성 실현</vt:lpstr>
      <vt:lpstr>예제 실행 과정</vt:lpstr>
      <vt:lpstr>오버라이딩 활용</vt:lpstr>
      <vt:lpstr>동적 바인딩</vt:lpstr>
      <vt:lpstr>오버라이딩과 super 키워드</vt:lpstr>
      <vt:lpstr>예제 6 : 메소드 오버라이딩</vt:lpstr>
      <vt:lpstr>오버라이딩 vs. 오버로딩</vt:lpstr>
      <vt:lpstr>추상 메소드와 추상 클래스</vt:lpstr>
      <vt:lpstr>2 가지 종류의 추상 클래스 사례</vt:lpstr>
      <vt:lpstr>추상 클래스는 객체를 생성할 수 없다</vt:lpstr>
      <vt:lpstr>추상 클래스의 상속</vt:lpstr>
      <vt:lpstr>추상 클래스의 구현 및 활용 예</vt:lpstr>
      <vt:lpstr>추상 클래스의 용도</vt:lpstr>
      <vt:lpstr>예제 7 : 추상 클래스의 구현 연습</vt:lpstr>
      <vt:lpstr>예제 7 정답</vt:lpstr>
      <vt:lpstr>실세계의 인터페이스</vt:lpstr>
      <vt:lpstr>자바의 인터페이스</vt:lpstr>
      <vt:lpstr>자바 인터페이스 사례</vt:lpstr>
      <vt:lpstr>인터페이스의 구성 요소들의 특징</vt:lpstr>
      <vt:lpstr>자바 인터페이스의 전체적인 특징</vt:lpstr>
      <vt:lpstr>인터페이스 구현</vt:lpstr>
      <vt:lpstr>예제 8 인터페이스 구현</vt:lpstr>
      <vt:lpstr>인터페이스 상속</vt:lpstr>
      <vt:lpstr>인터페이스의 목적</vt:lpstr>
      <vt:lpstr>다중 인터페이스 구현</vt:lpstr>
      <vt:lpstr>예제 9 : 인터페이스를 구현하고 동시에 클래스를 상속받는 사례</vt:lpstr>
      <vt:lpstr>추상 클래스와 인터페이스 비교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2장 데이터 모델링</dc:title>
  <dc:creator>USER</dc:creator>
  <cp:lastModifiedBy>Mirim</cp:lastModifiedBy>
  <cp:revision>61</cp:revision>
  <dcterms:created xsi:type="dcterms:W3CDTF">2018-03-06T02:17:08Z</dcterms:created>
  <dcterms:modified xsi:type="dcterms:W3CDTF">2022-03-24T03:34:15Z</dcterms:modified>
</cp:coreProperties>
</file>